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6" r:id="rId2"/>
    <p:sldId id="267" r:id="rId3"/>
    <p:sldId id="272" r:id="rId4"/>
    <p:sldId id="273" r:id="rId5"/>
    <p:sldId id="274" r:id="rId6"/>
    <p:sldId id="269" r:id="rId7"/>
    <p:sldId id="276" r:id="rId8"/>
  </p:sldIdLst>
  <p:sldSz cx="6858000" cy="9906000" type="A4"/>
  <p:notesSz cx="10018713" cy="14447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èle moreigne" initials="dm" lastIdx="1" clrIdx="0">
    <p:extLst>
      <p:ext uri="{19B8F6BF-5375-455C-9EA6-DF929625EA0E}">
        <p15:presenceInfo xmlns:p15="http://schemas.microsoft.com/office/powerpoint/2012/main" userId="d749d779ac15c1d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C00"/>
    <a:srgbClr val="FFFF00"/>
    <a:srgbClr val="268226"/>
    <a:srgbClr val="2E923A"/>
    <a:srgbClr val="368C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7585" autoAdjust="0"/>
  </p:normalViewPr>
  <p:slideViewPr>
    <p:cSldViewPr>
      <p:cViewPr varScale="1">
        <p:scale>
          <a:sx n="46" d="100"/>
          <a:sy n="46" d="100"/>
        </p:scale>
        <p:origin x="2430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4341441" cy="722392"/>
          </a:xfrm>
          <a:prstGeom prst="rect">
            <a:avLst/>
          </a:prstGeom>
        </p:spPr>
        <p:txBody>
          <a:bodyPr vert="horz" lIns="139751" tIns="69876" rIns="139751" bIns="69876" rtlCol="0"/>
          <a:lstStyle>
            <a:lvl1pPr algn="l">
              <a:defRPr sz="19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4959" y="2"/>
            <a:ext cx="4341441" cy="722392"/>
          </a:xfrm>
          <a:prstGeom prst="rect">
            <a:avLst/>
          </a:prstGeom>
        </p:spPr>
        <p:txBody>
          <a:bodyPr vert="horz" lIns="139751" tIns="69876" rIns="139751" bIns="69876" rtlCol="0"/>
          <a:lstStyle>
            <a:lvl1pPr algn="r">
              <a:defRPr sz="1900"/>
            </a:lvl1pPr>
          </a:lstStyle>
          <a:p>
            <a:fld id="{1FEA9448-696F-4339-8C22-1063FC7382D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33725" y="1082675"/>
            <a:ext cx="3751263" cy="5419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9751" tIns="69876" rIns="139751" bIns="698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872" y="6862726"/>
            <a:ext cx="8014970" cy="6501527"/>
          </a:xfrm>
          <a:prstGeom prst="rect">
            <a:avLst/>
          </a:prstGeom>
        </p:spPr>
        <p:txBody>
          <a:bodyPr vert="horz" lIns="139751" tIns="69876" rIns="139751" bIns="698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13722941"/>
            <a:ext cx="4341441" cy="722392"/>
          </a:xfrm>
          <a:prstGeom prst="rect">
            <a:avLst/>
          </a:prstGeom>
        </p:spPr>
        <p:txBody>
          <a:bodyPr vert="horz" lIns="139751" tIns="69876" rIns="139751" bIns="69876" rtlCol="0" anchor="b"/>
          <a:lstStyle>
            <a:lvl1pPr algn="l">
              <a:defRPr sz="1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4959" y="13722941"/>
            <a:ext cx="4341441" cy="722392"/>
          </a:xfrm>
          <a:prstGeom prst="rect">
            <a:avLst/>
          </a:prstGeom>
        </p:spPr>
        <p:txBody>
          <a:bodyPr vert="horz" lIns="139751" tIns="69876" rIns="139751" bIns="69876" rtlCol="0" anchor="b"/>
          <a:lstStyle>
            <a:lvl1pPr algn="r">
              <a:defRPr sz="1900"/>
            </a:lvl1pPr>
          </a:lstStyle>
          <a:p>
            <a:fld id="{3A683ADE-06EC-4B35-ABDF-08C5A0D7105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7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>
              <a:lnSpc>
                <a:spcPct val="100000"/>
              </a:lnSpc>
            </a:pPr>
            <a:r>
              <a:rPr lang="en-US" sz="2300" dirty="0"/>
              <a:t>Assiette de Langoustines							4,90</a:t>
            </a:r>
          </a:p>
          <a:p>
            <a:pPr lvl="1" algn="just">
              <a:lnSpc>
                <a:spcPct val="100000"/>
              </a:lnSpc>
            </a:pPr>
            <a:r>
              <a:rPr lang="en-US" sz="2300" dirty="0"/>
              <a:t>Crevettes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683ADE-06EC-4B35-ABDF-08C5A0D710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6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2FFA57-3BBA-4339-922B-6529D9769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C88382-23F6-4B76-A7C6-E724CEF1D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E28870-36FE-49E0-9F25-C946F5E98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E5B5-DA77-4AB4-875A-99724AAB29D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C8E5ED-A217-43F4-BCE0-5BC4B8ABD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CE7E65-C25F-4375-B5F4-508F9546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8AF1-A398-4D5B-980D-D530F98657A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2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1F18F9-1BB9-452D-9882-AB9D9E1A6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F3E52D-32F8-4925-BD5B-086A5C0D5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3DF120-DDD8-4B41-A457-3BECF2D6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E5B5-DA77-4AB4-875A-99724AAB29D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55D97C-234D-4056-A5AB-2D0A33651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86265B-ACE6-451B-A43D-E5B2DE66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8AF1-A398-4D5B-980D-D530F98657A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87ABC8D-4308-4F58-83D9-E408E7C76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E93FF1-2BA9-4C2F-9F6D-00A318038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FE7BE9-36A7-4F30-A96A-9017C3D92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E5B5-DA77-4AB4-875A-99724AAB29D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5E08D8-2273-460D-B9FB-39A6E62CD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C5F858-569E-4191-BDE5-6F289FA6C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8AF1-A398-4D5B-980D-D530F98657A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0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E69957-8A63-4356-BCF9-FE9AAA6D7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5CE133-D3DB-4BC0-B80D-433D243E0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1E56F0-AFF4-4ED5-B161-408F8720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E5B5-DA77-4AB4-875A-99724AAB29D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632C12-63AE-44B1-8A6D-0907EA0B9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499446-BAA1-490D-80E0-EFA5DFFD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8AF1-A398-4D5B-980D-D530F98657A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4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DEA1FC-780B-4858-862A-A712A806E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77689C-A4E1-458E-B154-009D60FBB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50CA37-4ADF-430A-9538-7D67CF3E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E5B5-DA77-4AB4-875A-99724AAB29D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F2C908-47C4-4EEA-AABA-A70BB42A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12770B-A11A-4EC9-99A5-5EF34490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8AF1-A398-4D5B-980D-D530F98657A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1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A41120-F76C-43AE-9798-4E196B6F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CA876B-C0A9-4E53-BFA5-CEE84E969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61A237-2572-49E9-A4B0-6845E1878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685687-FF64-44C3-8EEF-D8841AD48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E5B5-DA77-4AB4-875A-99724AAB29D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82A1F7-CD6A-4894-BA6E-3D4F7410F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28F544-15A0-482C-AC44-E9B989BA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8AF1-A398-4D5B-980D-D530F98657A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7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3F2B42-1A90-45C8-AAFA-7665B45F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E0EDD9-7EB5-44D1-BA5C-6850E160E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DB3FFD-CDCA-402F-B00B-681877EAA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9AA2D57-D918-479C-9483-AA5FEE0775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DFCD99E-020F-4224-A8A6-B70C297EB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85B8309-592A-4D16-8B13-9BB9C8357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E5B5-DA77-4AB4-875A-99724AAB29D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7480765-A282-4E3E-8F8B-B191EE794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A4D619C-78AF-44C6-9018-7AFD56B48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8AF1-A398-4D5B-980D-D530F98657A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4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80CE6E-2E3B-4C37-84FF-F82027949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A9D9F5D-3AAF-4FD4-8631-70688A97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E5B5-DA77-4AB4-875A-99724AAB29D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8B4A61-766B-4658-88F1-A6ADA8BF7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87C452-4192-4795-B758-DDAC8F486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8AF1-A398-4D5B-980D-D530F98657A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5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E7C77BF-951A-4469-8A7C-1AD26C16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E5B5-DA77-4AB4-875A-99724AAB29D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CC04065-4354-414D-8F81-626CEA50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BDB1013-4C1F-404E-AB06-C1CB4655A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8AF1-A398-4D5B-980D-D530F98657A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6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06B2F2-63B3-4C66-A395-08EA8F451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2B9F85-1B3C-434F-BCE5-6A194E3F1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D086EA-A755-45BD-BEB2-CA14C129E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21474C-E3ED-4DE4-883A-819F18571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E5B5-DA77-4AB4-875A-99724AAB29D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AE47FC-563A-41BD-881C-0C09181B5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939B84-C67B-4995-BC31-9F80E343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8AF1-A398-4D5B-980D-D530F98657A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5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1F3FAF-66DC-48FE-9DCB-7609A9601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774717C-B94A-4388-9172-E776EC83F7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00EDF4-89A1-4874-A156-68AB6964B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00A7C3-69A6-4425-A1B7-5D3091411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E5B5-DA77-4AB4-875A-99724AAB29D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605A37-7F43-4631-BBF0-BEDE4043B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94F40F-7209-4DBA-AA3F-A4D705242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8AF1-A398-4D5B-980D-D530F98657A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3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7B1088E-562F-4A81-A7A7-103A9A257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97ADD4-B74A-4059-8728-BD521D33C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69E5B6-9C9A-4F84-9B84-EA52B3D64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CE5B5-DA77-4AB4-875A-99724AAB29D9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0E0AAF-CADC-4D72-BF9A-208E4BDC73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5B33B7-3F13-4B84-865E-7367FC6F88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28AF1-A398-4D5B-980D-D530F98657A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3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-519608"/>
            <a:ext cx="6172200" cy="1651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rgbClr val="E2AC00"/>
                </a:solidFill>
                <a:latin typeface="Poor Richard" pitchFamily="18" charset="0"/>
              </a:rPr>
              <a:t>Vins</a:t>
            </a:r>
            <a:r>
              <a:rPr lang="en-US" sz="4000" dirty="0">
                <a:solidFill>
                  <a:srgbClr val="E2AC00"/>
                </a:solidFill>
                <a:latin typeface="Poor Richard" pitchFamily="18" charset="0"/>
              </a:rPr>
              <a:t> ( Prix nets en Euros 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9392" y="416496"/>
            <a:ext cx="6957392" cy="996425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1800" b="1" dirty="0" err="1"/>
              <a:t>Vins</a:t>
            </a:r>
            <a:r>
              <a:rPr lang="en-US" sz="1800" b="1" dirty="0"/>
              <a:t> </a:t>
            </a:r>
            <a:r>
              <a:rPr lang="en-US" sz="1800" b="1" dirty="0" err="1"/>
              <a:t>blancs</a:t>
            </a:r>
            <a:r>
              <a:rPr lang="en-US" sz="1800" b="1" dirty="0"/>
              <a:t>						</a:t>
            </a:r>
            <a:r>
              <a:rPr lang="en-US" sz="1100" dirty="0"/>
              <a:t>37.5cl	   50cl	          75c l        </a:t>
            </a:r>
            <a:r>
              <a:rPr lang="en-US" sz="1100" dirty="0" err="1"/>
              <a:t>verre</a:t>
            </a:r>
            <a:r>
              <a:rPr lang="en-US" sz="1100" dirty="0"/>
              <a:t> (14 cl ) </a:t>
            </a:r>
            <a:endParaRPr lang="en-US" sz="1525" dirty="0"/>
          </a:p>
          <a:p>
            <a:pPr lvl="1">
              <a:lnSpc>
                <a:spcPct val="100000"/>
              </a:lnSpc>
            </a:pPr>
            <a:r>
              <a:rPr lang="en-US" sz="1525" dirty="0"/>
              <a:t>IGP Vin Charentais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    </a:t>
            </a:r>
            <a:r>
              <a:rPr lang="en-US" sz="1525" dirty="0" err="1"/>
              <a:t>Vignobles</a:t>
            </a:r>
            <a:r>
              <a:rPr lang="en-US" sz="1525" dirty="0"/>
              <a:t> Pascal </a:t>
            </a:r>
            <a:r>
              <a:rPr lang="en-US" sz="1525" dirty="0" err="1"/>
              <a:t>Gonthier</a:t>
            </a:r>
            <a:r>
              <a:rPr lang="en-US" sz="1525" dirty="0"/>
              <a:t>					15,00	     20,00	 4,50 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IGP Charentais Bio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  “</a:t>
            </a:r>
            <a:r>
              <a:rPr lang="en-US" sz="1525" dirty="0" err="1"/>
              <a:t>Naturellement</a:t>
            </a:r>
            <a:r>
              <a:rPr lang="en-US" sz="1525" dirty="0"/>
              <a:t> blanc “						     22,00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Chablis Dame Nature Bio 						     39,00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Bourgogne Aligoté – André Ducal 					     29,00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Quincy – Haute Victoire – Henri Bourgeois			     34,00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AOC Sancerre – “Grande </a:t>
            </a:r>
            <a:r>
              <a:rPr lang="en-US" sz="1525" dirty="0" err="1"/>
              <a:t>Réserve</a:t>
            </a:r>
            <a:r>
              <a:rPr lang="en-US" sz="1525" dirty="0"/>
              <a:t>” – Henri Bourgeois 		     42,00	 8,00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Muscadet </a:t>
            </a:r>
            <a:r>
              <a:rPr lang="en-US" sz="1525" dirty="0" err="1"/>
              <a:t>Sèvre</a:t>
            </a:r>
            <a:r>
              <a:rPr lang="en-US" sz="1525" dirty="0"/>
              <a:t> et Maine sur Lie 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               Domaine </a:t>
            </a:r>
            <a:r>
              <a:rPr lang="en-US" sz="1525" dirty="0" err="1"/>
              <a:t>Gaborit</a:t>
            </a:r>
            <a:r>
              <a:rPr lang="en-US" sz="1525" dirty="0"/>
              <a:t>				14,00		     22,00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Riesling – Joseph </a:t>
            </a:r>
            <a:r>
              <a:rPr lang="en-US" sz="1525" dirty="0" err="1"/>
              <a:t>Hanskeller</a:t>
            </a:r>
            <a:r>
              <a:rPr lang="en-US" sz="1525" dirty="0"/>
              <a:t>					     22,00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AOC Entre Deux </a:t>
            </a:r>
            <a:r>
              <a:rPr lang="en-US" sz="1525" dirty="0" err="1"/>
              <a:t>Mers</a:t>
            </a:r>
            <a:r>
              <a:rPr lang="en-US" sz="1525" dirty="0"/>
              <a:t> – Cuvée </a:t>
            </a:r>
            <a:r>
              <a:rPr lang="en-US" sz="1525" dirty="0" err="1"/>
              <a:t>Clémence</a:t>
            </a:r>
            <a:r>
              <a:rPr lang="en-US" sz="1525" dirty="0"/>
              <a:t>				     27,00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Pessac </a:t>
            </a:r>
            <a:r>
              <a:rPr lang="en-US" sz="1525" dirty="0" err="1"/>
              <a:t>Léognan</a:t>
            </a:r>
            <a:r>
              <a:rPr lang="en-US" sz="1525" dirty="0"/>
              <a:t>- Château Le </a:t>
            </a:r>
            <a:r>
              <a:rPr lang="en-US" sz="1525" dirty="0" err="1"/>
              <a:t>Bruilleau</a:t>
            </a:r>
            <a:r>
              <a:rPr lang="en-US" sz="1525" dirty="0"/>
              <a:t>			      	     52,00  	 9,50</a:t>
            </a:r>
          </a:p>
          <a:p>
            <a:pPr>
              <a:lnSpc>
                <a:spcPct val="100000"/>
              </a:lnSpc>
            </a:pPr>
            <a:r>
              <a:rPr lang="en-US" sz="1800" b="1" dirty="0" err="1"/>
              <a:t>Vins</a:t>
            </a:r>
            <a:r>
              <a:rPr lang="en-US" sz="1800" b="1" dirty="0"/>
              <a:t> rosés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VDPF Vin Charentais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  “ Perles </a:t>
            </a:r>
            <a:r>
              <a:rPr lang="en-US" sz="1525" dirty="0" err="1"/>
              <a:t>grises</a:t>
            </a:r>
            <a:r>
              <a:rPr lang="en-US" sz="1525" dirty="0"/>
              <a:t>”, Vignerons </a:t>
            </a:r>
            <a:r>
              <a:rPr lang="en-US" sz="1525" dirty="0" err="1"/>
              <a:t>d’Oléron</a:t>
            </a:r>
            <a:r>
              <a:rPr lang="en-US" sz="1525" dirty="0"/>
              <a:t>			15,00	     20,00 	 4,50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IGP Charentais Bio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  “</a:t>
            </a:r>
            <a:r>
              <a:rPr lang="en-US" sz="1525" dirty="0" err="1"/>
              <a:t>Naturellement</a:t>
            </a:r>
            <a:r>
              <a:rPr lang="en-US" sz="1525" dirty="0"/>
              <a:t> rosé “					16.00       22.00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Bandol 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  “</a:t>
            </a:r>
            <a:r>
              <a:rPr lang="en-US" sz="1525" dirty="0" err="1"/>
              <a:t>Restanques</a:t>
            </a:r>
            <a:r>
              <a:rPr lang="en-US" sz="1525" dirty="0"/>
              <a:t> du Moulin” vendanges </a:t>
            </a:r>
            <a:r>
              <a:rPr lang="en-US" sz="1525" dirty="0" err="1"/>
              <a:t>manuelles</a:t>
            </a:r>
            <a:r>
              <a:rPr lang="en-US" sz="1525" dirty="0"/>
              <a:t>			      31,00</a:t>
            </a:r>
          </a:p>
          <a:p>
            <a:pPr lvl="1">
              <a:lnSpc>
                <a:spcPct val="100000"/>
              </a:lnSpc>
            </a:pPr>
            <a:r>
              <a:rPr lang="en-US" sz="1525" dirty="0" err="1"/>
              <a:t>Côteaux</a:t>
            </a:r>
            <a:r>
              <a:rPr lang="en-US" sz="1525" dirty="0"/>
              <a:t> </a:t>
            </a:r>
            <a:r>
              <a:rPr lang="en-US" sz="1525" dirty="0" err="1"/>
              <a:t>d’Aix</a:t>
            </a:r>
            <a:r>
              <a:rPr lang="en-US" sz="1525" dirty="0"/>
              <a:t> – Château </a:t>
            </a:r>
            <a:r>
              <a:rPr lang="en-US" sz="1525" dirty="0" err="1"/>
              <a:t>Calissanne</a:t>
            </a:r>
            <a:r>
              <a:rPr lang="en-US" sz="1525" dirty="0"/>
              <a:t>			22,00        28,00</a:t>
            </a:r>
          </a:p>
          <a:p>
            <a:pPr>
              <a:lnSpc>
                <a:spcPct val="100000"/>
              </a:lnSpc>
            </a:pPr>
            <a:r>
              <a:rPr lang="en-US" sz="1800" b="1" dirty="0" err="1"/>
              <a:t>Vins</a:t>
            </a:r>
            <a:r>
              <a:rPr lang="en-US" sz="1800" b="1" dirty="0"/>
              <a:t> rouges</a:t>
            </a:r>
            <a:r>
              <a:rPr lang="en-US" sz="1600" b="1" dirty="0"/>
              <a:t>				</a:t>
            </a:r>
            <a:endParaRPr lang="en-US" sz="1500" dirty="0"/>
          </a:p>
          <a:p>
            <a:pPr lvl="1">
              <a:lnSpc>
                <a:spcPct val="100000"/>
              </a:lnSpc>
            </a:pPr>
            <a:r>
              <a:rPr lang="en-US" sz="1525" dirty="0"/>
              <a:t>AOP Saint Nicolas de </a:t>
            </a:r>
            <a:r>
              <a:rPr lang="en-US" sz="1525" dirty="0" err="1"/>
              <a:t>Bourgueil</a:t>
            </a:r>
            <a:r>
              <a:rPr lang="en-US" sz="1525" dirty="0"/>
              <a:t>- Domaine </a:t>
            </a:r>
            <a:r>
              <a:rPr lang="en-US" sz="1525" dirty="0" err="1"/>
              <a:t>Bois</a:t>
            </a:r>
            <a:r>
              <a:rPr lang="en-US" sz="1525" dirty="0"/>
              <a:t> </a:t>
            </a:r>
            <a:r>
              <a:rPr lang="en-US" sz="1525" dirty="0" err="1"/>
              <a:t>Mayand</a:t>
            </a:r>
            <a:r>
              <a:rPr lang="en-US" sz="1525" dirty="0"/>
              <a:t>	     29,00	 6,00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VDPF Vin Charentais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   “Perles noires”, Vignerons </a:t>
            </a:r>
            <a:r>
              <a:rPr lang="en-US" sz="1525" dirty="0" err="1"/>
              <a:t>d’Oléron</a:t>
            </a:r>
            <a:r>
              <a:rPr lang="en-US" sz="1525" dirty="0"/>
              <a:t>			15,00	     20,00	 4,50 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IGP Charentais Bio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  “</a:t>
            </a:r>
            <a:r>
              <a:rPr lang="en-US" sz="1525" dirty="0" err="1"/>
              <a:t>Naturellement</a:t>
            </a:r>
            <a:r>
              <a:rPr lang="en-US" sz="1525" dirty="0"/>
              <a:t> rouge “					16,00 	     22.00	 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AOP </a:t>
            </a:r>
            <a:r>
              <a:rPr lang="en-US" sz="1525" dirty="0" err="1"/>
              <a:t>Côtes</a:t>
            </a:r>
            <a:r>
              <a:rPr lang="en-US" sz="1525" dirty="0"/>
              <a:t> de Bourg  - “Château </a:t>
            </a:r>
            <a:r>
              <a:rPr lang="en-US" sz="1525" dirty="0" err="1"/>
              <a:t>Nodoz</a:t>
            </a:r>
            <a:r>
              <a:rPr lang="en-US" sz="1525" dirty="0"/>
              <a:t>”		  	 	     24.00 </a:t>
            </a:r>
            <a:endParaRPr lang="en-US" sz="1425" dirty="0"/>
          </a:p>
          <a:p>
            <a:pPr lvl="1">
              <a:lnSpc>
                <a:spcPct val="100000"/>
              </a:lnSpc>
            </a:pPr>
            <a:r>
              <a:rPr lang="en-US" sz="1525" dirty="0"/>
              <a:t>Saint </a:t>
            </a:r>
            <a:r>
              <a:rPr lang="en-US" sz="1525" dirty="0" err="1"/>
              <a:t>Estèphe</a:t>
            </a:r>
            <a:r>
              <a:rPr lang="en-US" sz="1525" dirty="0"/>
              <a:t> - “Chateau La </a:t>
            </a:r>
            <a:r>
              <a:rPr lang="en-US" sz="1525" dirty="0" err="1"/>
              <a:t>Commanderie</a:t>
            </a:r>
            <a:r>
              <a:rPr lang="en-US" sz="1525" dirty="0"/>
              <a:t>  “			     59,00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Haut Médoc – Château Haut </a:t>
            </a:r>
            <a:r>
              <a:rPr lang="en-US" sz="1525" dirty="0" err="1"/>
              <a:t>Logat</a:t>
            </a:r>
            <a:r>
              <a:rPr lang="en-US" sz="1525" dirty="0"/>
              <a:t> – Cru Bourgeois		     45,00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Montagne Saint </a:t>
            </a:r>
            <a:r>
              <a:rPr lang="en-US" sz="1525" dirty="0" err="1"/>
              <a:t>Emilion</a:t>
            </a:r>
            <a:r>
              <a:rPr lang="en-US" sz="1525" dirty="0"/>
              <a:t> – Château Moulin Blanc		     34,00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Saint </a:t>
            </a:r>
            <a:r>
              <a:rPr lang="en-US" sz="1525" dirty="0" err="1"/>
              <a:t>Emilion</a:t>
            </a:r>
            <a:r>
              <a:rPr lang="en-US" sz="1525" dirty="0"/>
              <a:t> Grand Cru – Château Franc </a:t>
            </a:r>
            <a:r>
              <a:rPr lang="en-US" sz="1525" dirty="0" err="1"/>
              <a:t>Pipeau</a:t>
            </a:r>
            <a:r>
              <a:rPr lang="en-US" sz="1525" dirty="0"/>
              <a:t>		     59,00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C36DFA1-07F9-47FD-995F-C5B53E34F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946" y="1720635"/>
            <a:ext cx="800102" cy="35204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A0080E4-BA11-466F-AF8C-6B0E04A1B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952" y="7697299"/>
            <a:ext cx="800102" cy="35204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1233B1E-F8CB-4BB9-87CA-0EA7BC974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952" y="5033003"/>
            <a:ext cx="800102" cy="35204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9D59F2F1-27D6-8C79-EF2F-D921B4CC1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946" y="2152683"/>
            <a:ext cx="800102" cy="35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5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09" y="-519608"/>
            <a:ext cx="6121335" cy="1417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rgbClr val="E2AC00"/>
                </a:solidFill>
                <a:latin typeface="Poor Richard" pitchFamily="18" charset="0"/>
              </a:rPr>
              <a:t>Apéritifs</a:t>
            </a:r>
            <a:r>
              <a:rPr lang="en-US" sz="4000" dirty="0">
                <a:solidFill>
                  <a:srgbClr val="E2AC00"/>
                </a:solidFill>
                <a:latin typeface="Poor Richard" pitchFamily="18" charset="0"/>
              </a:rPr>
              <a:t> </a:t>
            </a:r>
            <a:r>
              <a:rPr lang="en-US" sz="2000" dirty="0">
                <a:solidFill>
                  <a:srgbClr val="E2AC00"/>
                </a:solidFill>
                <a:latin typeface="Poor Richard" pitchFamily="18" charset="0"/>
              </a:rPr>
              <a:t>( Prix nets en Euros ) </a:t>
            </a:r>
            <a:endParaRPr lang="en-US" sz="4000" dirty="0">
              <a:solidFill>
                <a:srgbClr val="E2AC00"/>
              </a:solidFill>
              <a:latin typeface="Poor Richar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6246" y="200472"/>
            <a:ext cx="6957392" cy="1015312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b="1" dirty="0"/>
              <a:t>					</a:t>
            </a:r>
            <a:r>
              <a:rPr lang="en-US" sz="1050" dirty="0"/>
              <a:t>	</a:t>
            </a:r>
            <a:r>
              <a:rPr lang="en-US" sz="1100" dirty="0"/>
              <a:t> </a:t>
            </a:r>
            <a:endParaRPr lang="en-US" sz="1525" dirty="0"/>
          </a:p>
          <a:p>
            <a:pPr lvl="1">
              <a:lnSpc>
                <a:spcPct val="100000"/>
              </a:lnSpc>
            </a:pPr>
            <a:r>
              <a:rPr lang="en-US" sz="1525" dirty="0"/>
              <a:t>Punch </a:t>
            </a:r>
            <a:r>
              <a:rPr lang="en-US" sz="1525" dirty="0" err="1"/>
              <a:t>charentais</a:t>
            </a:r>
            <a:r>
              <a:rPr lang="en-US" sz="1525" dirty="0"/>
              <a:t> 12 cl ( </a:t>
            </a:r>
            <a:r>
              <a:rPr lang="en-US" sz="1525" dirty="0" err="1"/>
              <a:t>Pineau</a:t>
            </a:r>
            <a:r>
              <a:rPr lang="en-US" sz="1525" dirty="0"/>
              <a:t>, Cognac, jus de fruit)			         10,00</a:t>
            </a:r>
          </a:p>
          <a:p>
            <a:pPr lvl="1">
              <a:lnSpc>
                <a:spcPct val="100000"/>
              </a:lnSpc>
            </a:pPr>
            <a:r>
              <a:rPr lang="en-US" sz="1525" dirty="0" err="1"/>
              <a:t>Pineau</a:t>
            </a:r>
            <a:r>
              <a:rPr lang="en-US" sz="1525" dirty="0"/>
              <a:t> des Charentes 5 cl (Rouge </a:t>
            </a:r>
            <a:r>
              <a:rPr lang="en-US" sz="1525" dirty="0" err="1"/>
              <a:t>ou</a:t>
            </a:r>
            <a:r>
              <a:rPr lang="en-US" sz="1525" dirty="0"/>
              <a:t> Blanc )					4,00	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Martini blanc </a:t>
            </a:r>
            <a:r>
              <a:rPr lang="en-US" sz="1525" dirty="0" err="1"/>
              <a:t>ou</a:t>
            </a:r>
            <a:r>
              <a:rPr lang="en-US" sz="1525" dirty="0"/>
              <a:t> rouge, Campari, Suze 5 cl					4,00 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Coupe de Champagne 12 cl 								9,00</a:t>
            </a:r>
          </a:p>
          <a:p>
            <a:pPr lvl="1">
              <a:lnSpc>
                <a:spcPct val="100000"/>
              </a:lnSpc>
            </a:pPr>
            <a:r>
              <a:rPr lang="en-US" sz="1525" dirty="0" err="1"/>
              <a:t>Kir</a:t>
            </a:r>
            <a:r>
              <a:rPr lang="en-US" sz="1525" dirty="0"/>
              <a:t> au vin blanc 12 cl 									4,00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Kir petillant  12 cl	 								5,00</a:t>
            </a:r>
          </a:p>
          <a:p>
            <a:pPr lvl="1">
              <a:lnSpc>
                <a:spcPct val="100000"/>
              </a:lnSpc>
            </a:pPr>
            <a:r>
              <a:rPr lang="en-US" sz="1525" dirty="0" err="1"/>
              <a:t>Kir</a:t>
            </a:r>
            <a:r>
              <a:rPr lang="en-US" sz="1525" dirty="0"/>
              <a:t> Royal 12 cl									         10,00 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Ricard 2 cl 										3,20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Spritz 12 cl ( Aperol, </a:t>
            </a:r>
            <a:r>
              <a:rPr lang="en-US" sz="1525" dirty="0" err="1"/>
              <a:t>Pétillant</a:t>
            </a:r>
            <a:r>
              <a:rPr lang="en-US" sz="1525" dirty="0"/>
              <a:t>, Tranche </a:t>
            </a:r>
            <a:r>
              <a:rPr lang="en-US" sz="1525" dirty="0" err="1"/>
              <a:t>d’orange</a:t>
            </a:r>
            <a:r>
              <a:rPr lang="en-US" sz="1525" dirty="0"/>
              <a:t> )				8,00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Mojito </a:t>
            </a:r>
            <a:r>
              <a:rPr lang="en-US" sz="1525" dirty="0" err="1"/>
              <a:t>Pineau</a:t>
            </a:r>
            <a:r>
              <a:rPr lang="en-US" sz="1525" dirty="0"/>
              <a:t> 12 cl (</a:t>
            </a:r>
            <a:r>
              <a:rPr lang="en-US" sz="1525" dirty="0" err="1"/>
              <a:t>Pineau</a:t>
            </a:r>
            <a:r>
              <a:rPr lang="en-US" sz="1525" dirty="0"/>
              <a:t> blanc, Citron vert, menthe, sucre de </a:t>
            </a:r>
            <a:r>
              <a:rPr lang="en-US" sz="1525" dirty="0" err="1"/>
              <a:t>canne</a:t>
            </a:r>
            <a:r>
              <a:rPr lang="en-US" sz="1525" dirty="0"/>
              <a:t>)	8,00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Mojito 	( </a:t>
            </a:r>
            <a:r>
              <a:rPr lang="en-US" sz="1525" dirty="0" err="1"/>
              <a:t>Rhun</a:t>
            </a:r>
            <a:r>
              <a:rPr lang="en-US" sz="1525" dirty="0"/>
              <a:t> Havana, menthe, sucre de </a:t>
            </a:r>
            <a:r>
              <a:rPr lang="en-US" sz="1525" dirty="0" err="1"/>
              <a:t>canne</a:t>
            </a:r>
            <a:r>
              <a:rPr lang="en-US" sz="1525" dirty="0"/>
              <a:t>, Perrier )			9,00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Sangria rouge 12 cl ( Vin , Grand Marnier, sucre de </a:t>
            </a:r>
            <a:r>
              <a:rPr lang="en-US" sz="1525" dirty="0" err="1"/>
              <a:t>canne</a:t>
            </a:r>
            <a:r>
              <a:rPr lang="en-US" sz="1525" dirty="0"/>
              <a:t>, fruits coupés )   7,00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Sangria blanche ( Vin, </a:t>
            </a:r>
            <a:r>
              <a:rPr lang="en-US" sz="1525" dirty="0" err="1"/>
              <a:t>Noilly</a:t>
            </a:r>
            <a:r>
              <a:rPr lang="en-US" sz="1525" dirty="0"/>
              <a:t>, sucre de </a:t>
            </a:r>
            <a:r>
              <a:rPr lang="en-US" sz="1525" dirty="0" err="1"/>
              <a:t>canne</a:t>
            </a:r>
            <a:r>
              <a:rPr lang="en-US" sz="1525" dirty="0"/>
              <a:t>, lemonade, fruits coupés)       7,00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Americano Maison 12 cl ( Martini rouge, Campari, </a:t>
            </a:r>
            <a:r>
              <a:rPr lang="en-US" sz="1525" dirty="0" err="1"/>
              <a:t>Noilly</a:t>
            </a:r>
            <a:r>
              <a:rPr lang="en-US" sz="1525" dirty="0"/>
              <a:t>, Gin )		8,00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Cocktail sans </a:t>
            </a:r>
            <a:r>
              <a:rPr lang="en-US" sz="1525" dirty="0" err="1"/>
              <a:t>alcool</a:t>
            </a:r>
            <a:r>
              <a:rPr lang="en-US" sz="1525" dirty="0"/>
              <a:t> 14 cl								6,00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Whisky 										4 cl	6,00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Jack Daniel’s									4 cl 	7,30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Bourbon	 								4 cl	6,50</a:t>
            </a:r>
          </a:p>
          <a:p>
            <a:pPr lvl="1">
              <a:lnSpc>
                <a:spcPct val="100000"/>
              </a:lnSpc>
            </a:pPr>
            <a:r>
              <a:rPr lang="en-US" sz="1525" dirty="0" err="1"/>
              <a:t>Aberlour</a:t>
            </a:r>
            <a:r>
              <a:rPr lang="en-US" sz="1525" dirty="0"/>
              <a:t> 12 </a:t>
            </a:r>
            <a:r>
              <a:rPr lang="en-US" sz="1525" dirty="0" err="1"/>
              <a:t>ans</a:t>
            </a:r>
            <a:r>
              <a:rPr lang="en-US" sz="1525" dirty="0"/>
              <a:t> 								4 cl	9,00      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Chivas 										4 cl	8,00</a:t>
            </a:r>
          </a:p>
          <a:p>
            <a:pPr marL="257175" lvl="1" indent="0">
              <a:lnSpc>
                <a:spcPct val="100000"/>
              </a:lnSpc>
              <a:buNone/>
            </a:pPr>
            <a:endParaRPr lang="en-US" sz="1575" dirty="0"/>
          </a:p>
          <a:p>
            <a:pPr marL="257175" lvl="1" indent="0">
              <a:lnSpc>
                <a:spcPct val="100000"/>
              </a:lnSpc>
              <a:buNone/>
            </a:pPr>
            <a:endParaRPr lang="en-US" sz="1575" dirty="0"/>
          </a:p>
          <a:p>
            <a:pPr lvl="1">
              <a:lnSpc>
                <a:spcPct val="100000"/>
              </a:lnSpc>
            </a:pPr>
            <a:r>
              <a:rPr lang="en-US" sz="1575" dirty="0"/>
              <a:t>La Petite </a:t>
            </a:r>
            <a:r>
              <a:rPr lang="en-US" sz="1575" dirty="0" err="1"/>
              <a:t>Bulle</a:t>
            </a:r>
            <a:r>
              <a:rPr lang="en-US" sz="1575" dirty="0"/>
              <a:t>			     					   		</a:t>
            </a:r>
            <a:r>
              <a:rPr lang="en-US" sz="1525" dirty="0"/>
              <a:t>25,00</a:t>
            </a:r>
          </a:p>
          <a:p>
            <a:pPr lvl="1">
              <a:lnSpc>
                <a:spcPct val="100000"/>
              </a:lnSpc>
            </a:pPr>
            <a:r>
              <a:rPr lang="en-US" sz="1575" dirty="0"/>
              <a:t>Constant								     		</a:t>
            </a:r>
            <a:r>
              <a:rPr lang="en-US" sz="1525" dirty="0"/>
              <a:t>50,00</a:t>
            </a:r>
          </a:p>
          <a:p>
            <a:pPr lvl="1">
              <a:lnSpc>
                <a:spcPct val="100000"/>
              </a:lnSpc>
            </a:pPr>
            <a:r>
              <a:rPr lang="en-US" sz="1575" dirty="0"/>
              <a:t>Mumm									</a:t>
            </a:r>
            <a:r>
              <a:rPr lang="en-US" sz="1525" dirty="0"/>
              <a:t>     		85,00</a:t>
            </a:r>
          </a:p>
          <a:p>
            <a:pPr marL="257175" lvl="1" indent="0">
              <a:lnSpc>
                <a:spcPct val="100000"/>
              </a:lnSpc>
              <a:buNone/>
            </a:pPr>
            <a:endParaRPr lang="en-US" sz="1525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					15 cl			25 cl 			50 cl 		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Heineken 			2,50			3,50			6,50</a:t>
            </a:r>
          </a:p>
          <a:p>
            <a:pPr lvl="1">
              <a:lnSpc>
                <a:spcPct val="100000"/>
              </a:lnSpc>
            </a:pPr>
            <a:r>
              <a:rPr lang="en-US" sz="1525" dirty="0" err="1"/>
              <a:t>Affligem</a:t>
            </a:r>
            <a:r>
              <a:rPr lang="en-US" sz="1525" dirty="0"/>
              <a:t> 			3,50			4,50			8,00</a:t>
            </a:r>
          </a:p>
          <a:p>
            <a:pPr lvl="1">
              <a:lnSpc>
                <a:spcPct val="100000"/>
              </a:lnSpc>
            </a:pPr>
            <a:r>
              <a:rPr lang="en-US" sz="1525" dirty="0" err="1"/>
              <a:t>Picon</a:t>
            </a:r>
            <a:r>
              <a:rPr lang="en-US" sz="1525" dirty="0"/>
              <a:t> </a:t>
            </a:r>
            <a:r>
              <a:rPr lang="en-US" sz="1525" dirty="0" err="1"/>
              <a:t>Bière</a:t>
            </a:r>
            <a:r>
              <a:rPr lang="en-US" sz="1525" dirty="0"/>
              <a:t>						5,00			8,00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Monaco						3,00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Panache						3,00</a:t>
            </a:r>
          </a:p>
          <a:p>
            <a:pPr lvl="1">
              <a:lnSpc>
                <a:spcPct val="100000"/>
              </a:lnSpc>
            </a:pPr>
            <a:r>
              <a:rPr lang="en-US" sz="1525" dirty="0" err="1"/>
              <a:t>Supplément</a:t>
            </a:r>
            <a:r>
              <a:rPr lang="en-US" sz="1525" dirty="0"/>
              <a:t> Soda									1,00</a:t>
            </a:r>
          </a:p>
          <a:p>
            <a:pPr lvl="1">
              <a:lnSpc>
                <a:spcPct val="100000"/>
              </a:lnSpc>
            </a:pPr>
            <a:r>
              <a:rPr lang="en-US" sz="1525" dirty="0" err="1"/>
              <a:t>Supplément</a:t>
            </a:r>
            <a:r>
              <a:rPr lang="en-US" sz="1525" dirty="0"/>
              <a:t> sirop									0,30</a:t>
            </a:r>
          </a:p>
          <a:p>
            <a:pPr marL="257175" lvl="1" indent="0">
              <a:lnSpc>
                <a:spcPct val="100000"/>
              </a:lnSpc>
              <a:buNone/>
            </a:pPr>
            <a:endParaRPr lang="en-US" sz="1525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/>
              <a:t>	</a:t>
            </a:r>
            <a:r>
              <a:rPr lang="en-US" sz="1525" dirty="0"/>
              <a:t>					</a:t>
            </a:r>
          </a:p>
          <a:p>
            <a:pPr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FCFAEF9-E2B9-4E74-B3E1-8BCF529B9541}"/>
              </a:ext>
            </a:extLst>
          </p:cNvPr>
          <p:cNvSpPr txBox="1">
            <a:spLocks/>
          </p:cNvSpPr>
          <p:nvPr/>
        </p:nvSpPr>
        <p:spPr>
          <a:xfrm>
            <a:off x="1289248" y="6465168"/>
            <a:ext cx="6172200" cy="1578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E2AC00"/>
                </a:solidFill>
                <a:latin typeface="Poor Richard" pitchFamily="18" charset="0"/>
              </a:rPr>
              <a:t> </a:t>
            </a:r>
            <a:r>
              <a:rPr lang="en-US" sz="4000" dirty="0" err="1">
                <a:solidFill>
                  <a:srgbClr val="E2AC00"/>
                </a:solidFill>
                <a:latin typeface="Poor Richard" pitchFamily="18" charset="0"/>
              </a:rPr>
              <a:t>Bières</a:t>
            </a:r>
            <a:r>
              <a:rPr lang="en-US" sz="4000" dirty="0">
                <a:solidFill>
                  <a:srgbClr val="E2AC00"/>
                </a:solidFill>
                <a:latin typeface="Poor Richard" pitchFamily="18" charset="0"/>
              </a:rPr>
              <a:t>  </a:t>
            </a:r>
            <a:r>
              <a:rPr lang="en-US" sz="2000" dirty="0">
                <a:solidFill>
                  <a:srgbClr val="E2AC00"/>
                </a:solidFill>
                <a:latin typeface="Poor Richard" pitchFamily="18" charset="0"/>
              </a:rPr>
              <a:t>( Prix nets </a:t>
            </a:r>
            <a:r>
              <a:rPr lang="en-US" sz="2000" dirty="0" err="1">
                <a:solidFill>
                  <a:srgbClr val="E2AC00"/>
                </a:solidFill>
                <a:latin typeface="Poor Richard" pitchFamily="18" charset="0"/>
              </a:rPr>
              <a:t>en</a:t>
            </a:r>
            <a:r>
              <a:rPr lang="en-US" sz="2000" dirty="0">
                <a:solidFill>
                  <a:srgbClr val="E2AC00"/>
                </a:solidFill>
                <a:latin typeface="Poor Richard" pitchFamily="18" charset="0"/>
              </a:rPr>
              <a:t> Euros ) </a:t>
            </a:r>
            <a:endParaRPr lang="en-US" sz="4000" dirty="0">
              <a:solidFill>
                <a:srgbClr val="E2AC00"/>
              </a:solidFill>
              <a:latin typeface="Poor Richard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BDDC608-F6FA-2B6A-6A50-F942ABCD8E9F}"/>
              </a:ext>
            </a:extLst>
          </p:cNvPr>
          <p:cNvSpPr txBox="1">
            <a:spLocks/>
          </p:cNvSpPr>
          <p:nvPr/>
        </p:nvSpPr>
        <p:spPr>
          <a:xfrm>
            <a:off x="-27384" y="5390232"/>
            <a:ext cx="6957392" cy="1578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E2AC00"/>
                </a:solidFill>
                <a:latin typeface="Poor Richard" pitchFamily="18" charset="0"/>
              </a:rPr>
              <a:t> Champagnes - </a:t>
            </a:r>
            <a:r>
              <a:rPr lang="en-US" sz="4000" dirty="0" err="1">
                <a:solidFill>
                  <a:srgbClr val="E2AC00"/>
                </a:solidFill>
                <a:latin typeface="Poor Richard" pitchFamily="18" charset="0"/>
              </a:rPr>
              <a:t>Pétillants</a:t>
            </a:r>
            <a:r>
              <a:rPr lang="en-US" sz="4000" dirty="0">
                <a:solidFill>
                  <a:srgbClr val="E2AC00"/>
                </a:solidFill>
                <a:latin typeface="Poor Richard" pitchFamily="18" charset="0"/>
              </a:rPr>
              <a:t>  </a:t>
            </a:r>
            <a:r>
              <a:rPr lang="en-US" sz="2000" dirty="0">
                <a:solidFill>
                  <a:srgbClr val="E2AC00"/>
                </a:solidFill>
                <a:latin typeface="Poor Richard" pitchFamily="18" charset="0"/>
              </a:rPr>
              <a:t>( Prix nets </a:t>
            </a:r>
            <a:r>
              <a:rPr lang="en-US" sz="2000" dirty="0" err="1">
                <a:solidFill>
                  <a:srgbClr val="E2AC00"/>
                </a:solidFill>
                <a:latin typeface="Poor Richard" pitchFamily="18" charset="0"/>
              </a:rPr>
              <a:t>en</a:t>
            </a:r>
            <a:r>
              <a:rPr lang="en-US" sz="2000" dirty="0">
                <a:solidFill>
                  <a:srgbClr val="E2AC00"/>
                </a:solidFill>
                <a:latin typeface="Poor Richard" pitchFamily="18" charset="0"/>
              </a:rPr>
              <a:t> Euros ) </a:t>
            </a:r>
            <a:endParaRPr lang="en-US" sz="4000" dirty="0">
              <a:solidFill>
                <a:srgbClr val="E2AC00"/>
              </a:solidFill>
              <a:latin typeface="Poor Richar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5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2008" y="-159568"/>
            <a:ext cx="6957392" cy="85689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b="1" dirty="0"/>
              <a:t>						</a:t>
            </a:r>
            <a:r>
              <a:rPr lang="en-US" sz="1050" dirty="0"/>
              <a:t>	</a:t>
            </a:r>
            <a:r>
              <a:rPr lang="en-US" sz="1100" dirty="0"/>
              <a:t> </a:t>
            </a:r>
            <a:endParaRPr lang="en-US" sz="1525" dirty="0"/>
          </a:p>
          <a:p>
            <a:pPr lvl="1">
              <a:lnSpc>
                <a:spcPct val="100000"/>
              </a:lnSpc>
            </a:pPr>
            <a:endParaRPr lang="en-US" sz="1525" dirty="0"/>
          </a:p>
          <a:p>
            <a:pPr marL="257175" lvl="1" indent="0">
              <a:lnSpc>
                <a:spcPct val="100000"/>
              </a:lnSpc>
              <a:buNone/>
            </a:pPr>
            <a:endParaRPr lang="en-US" sz="1525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	</a:t>
            </a:r>
            <a:r>
              <a:rPr lang="en-US" sz="1600" b="1" dirty="0"/>
              <a:t>			</a:t>
            </a:r>
            <a:endParaRPr lang="en-US" sz="1525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							50 cl			1 l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Evian						4,00			6,00		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San Pellegrino					4,50			6,50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Perrier 33 cl										3,50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Coca Cola 33 cl 									3,50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Jus de fruits Pago 25 cl 								4,20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Nestea 20 cl 										3,50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Sirop à </a:t>
            </a:r>
            <a:r>
              <a:rPr lang="en-US" sz="1525" dirty="0" err="1"/>
              <a:t>l’eau</a:t>
            </a:r>
            <a:r>
              <a:rPr lang="en-US" sz="1525" dirty="0"/>
              <a:t> 25 cl 									2,50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Diabolo 25 cl 										3,00</a:t>
            </a:r>
          </a:p>
          <a:p>
            <a:pPr lvl="1">
              <a:lnSpc>
                <a:spcPct val="100000"/>
              </a:lnSpc>
            </a:pPr>
            <a:endParaRPr lang="en-US" sz="1525" dirty="0"/>
          </a:p>
          <a:p>
            <a:pPr lvl="1">
              <a:lnSpc>
                <a:spcPct val="100000"/>
              </a:lnSpc>
            </a:pPr>
            <a:endParaRPr lang="en-US" sz="1525" dirty="0"/>
          </a:p>
          <a:p>
            <a:pPr lvl="1">
              <a:lnSpc>
                <a:spcPct val="100000"/>
              </a:lnSpc>
            </a:pPr>
            <a:endParaRPr lang="en-US" sz="1525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					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French Coffee 4 cl ( Cognac, café, sucre de </a:t>
            </a:r>
            <a:r>
              <a:rPr lang="en-US" sz="1525" dirty="0" err="1"/>
              <a:t>canne</a:t>
            </a:r>
            <a:r>
              <a:rPr lang="en-US" sz="1525" dirty="0"/>
              <a:t>, crème </a:t>
            </a:r>
            <a:r>
              <a:rPr lang="en-US" sz="1525" dirty="0" err="1"/>
              <a:t>sucrée</a:t>
            </a:r>
            <a:r>
              <a:rPr lang="en-US" sz="1525" dirty="0"/>
              <a:t> )		9,00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Irish Coffee 4 cl ( Paddy, café, sucre de </a:t>
            </a:r>
            <a:r>
              <a:rPr lang="en-US" sz="1525" dirty="0" err="1"/>
              <a:t>canne</a:t>
            </a:r>
            <a:r>
              <a:rPr lang="en-US" sz="1525" dirty="0"/>
              <a:t>, crème </a:t>
            </a:r>
            <a:r>
              <a:rPr lang="en-US" sz="1525" dirty="0" err="1"/>
              <a:t>sucrée</a:t>
            </a:r>
            <a:r>
              <a:rPr lang="en-US" sz="1525" dirty="0"/>
              <a:t> )		9,00</a:t>
            </a:r>
          </a:p>
          <a:p>
            <a:pPr lvl="1">
              <a:lnSpc>
                <a:spcPct val="100000"/>
              </a:lnSpc>
            </a:pPr>
            <a:r>
              <a:rPr lang="en-US" sz="1525" dirty="0" err="1"/>
              <a:t>Marseillais</a:t>
            </a:r>
            <a:r>
              <a:rPr lang="en-US" sz="1525" dirty="0"/>
              <a:t> 4 cl ( Ricard, Café, sucre de </a:t>
            </a:r>
            <a:r>
              <a:rPr lang="en-US" sz="1525" dirty="0" err="1"/>
              <a:t>canne</a:t>
            </a:r>
            <a:r>
              <a:rPr lang="en-US" sz="1525" dirty="0"/>
              <a:t>, crème </a:t>
            </a:r>
            <a:r>
              <a:rPr lang="en-US" sz="1525" dirty="0" err="1"/>
              <a:t>sucrée</a:t>
            </a:r>
            <a:r>
              <a:rPr lang="en-US" sz="1525" dirty="0"/>
              <a:t> )		9,00 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Cognac des Charente	s	 4 cl             VSOP   7,00	            	XO     11,00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Get 27, Get 31, Bailey, Armagnac, Calvados, Cointreau 4 cl 			6,00</a:t>
            </a:r>
          </a:p>
          <a:p>
            <a:pPr lvl="1">
              <a:lnSpc>
                <a:spcPct val="100000"/>
              </a:lnSpc>
            </a:pPr>
            <a:r>
              <a:rPr lang="en-US" sz="1525" dirty="0" err="1"/>
              <a:t>Sève</a:t>
            </a:r>
            <a:r>
              <a:rPr lang="en-US" sz="1525" dirty="0"/>
              <a:t> feu de joie 4 cl 									6,00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Shooter Rhum </a:t>
            </a:r>
            <a:r>
              <a:rPr lang="en-US" sz="1525" dirty="0" err="1"/>
              <a:t>Arrangé</a:t>
            </a:r>
            <a:r>
              <a:rPr lang="en-US" sz="1525" dirty="0"/>
              <a:t> 2 cl								4,00</a:t>
            </a:r>
          </a:p>
          <a:p>
            <a:pPr lvl="1">
              <a:lnSpc>
                <a:spcPct val="100000"/>
              </a:lnSpc>
            </a:pPr>
            <a:endParaRPr lang="en-US" sz="1525" dirty="0"/>
          </a:p>
          <a:p>
            <a:pPr lvl="1">
              <a:lnSpc>
                <a:spcPct val="100000"/>
              </a:lnSpc>
            </a:pPr>
            <a:endParaRPr lang="en-US" sz="1525" dirty="0"/>
          </a:p>
          <a:p>
            <a:pPr lvl="1">
              <a:lnSpc>
                <a:spcPct val="100000"/>
              </a:lnSpc>
            </a:pPr>
            <a:endParaRPr lang="en-US" sz="1525" dirty="0"/>
          </a:p>
          <a:p>
            <a:pPr marL="257175" lvl="1" indent="0">
              <a:lnSpc>
                <a:spcPct val="100000"/>
              </a:lnSpc>
              <a:buNone/>
            </a:pPr>
            <a:endParaRPr lang="en-US" sz="1525" dirty="0"/>
          </a:p>
          <a:p>
            <a:pPr lvl="1">
              <a:lnSpc>
                <a:spcPct val="100000"/>
              </a:lnSpc>
            </a:pPr>
            <a:r>
              <a:rPr lang="en-US" sz="1525" dirty="0"/>
              <a:t>Café											2,00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Grand café										3,50</a:t>
            </a:r>
          </a:p>
          <a:p>
            <a:pPr lvl="1">
              <a:lnSpc>
                <a:spcPct val="100000"/>
              </a:lnSpc>
            </a:pPr>
            <a:r>
              <a:rPr lang="en-US" sz="1525" dirty="0" err="1"/>
              <a:t>Thé</a:t>
            </a:r>
            <a:r>
              <a:rPr lang="en-US" sz="1525" dirty="0"/>
              <a:t>, Infusion										3,00</a:t>
            </a:r>
          </a:p>
          <a:p>
            <a:pPr lvl="1">
              <a:lnSpc>
                <a:spcPct val="100000"/>
              </a:lnSpc>
            </a:pPr>
            <a:r>
              <a:rPr lang="en-US" sz="1525" dirty="0" err="1"/>
              <a:t>Déca</a:t>
            </a:r>
            <a:r>
              <a:rPr lang="en-US" sz="1525" dirty="0"/>
              <a:t>											2,00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Grand </a:t>
            </a:r>
            <a:r>
              <a:rPr lang="en-US" sz="1525" dirty="0" err="1"/>
              <a:t>Déca</a:t>
            </a:r>
            <a:r>
              <a:rPr lang="en-US" sz="1525" dirty="0"/>
              <a:t>										3,50</a:t>
            </a:r>
          </a:p>
          <a:p>
            <a:pPr lvl="1">
              <a:lnSpc>
                <a:spcPct val="100000"/>
              </a:lnSpc>
            </a:pPr>
            <a:endParaRPr lang="en-US" sz="1525" dirty="0"/>
          </a:p>
          <a:p>
            <a:pPr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038F5E4-15B1-470D-B71F-445A8FCC0B85}"/>
              </a:ext>
            </a:extLst>
          </p:cNvPr>
          <p:cNvSpPr txBox="1">
            <a:spLocks/>
          </p:cNvSpPr>
          <p:nvPr/>
        </p:nvSpPr>
        <p:spPr>
          <a:xfrm>
            <a:off x="116632" y="56456"/>
            <a:ext cx="6624736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rgbClr val="E2AC00"/>
                </a:solidFill>
                <a:latin typeface="Poor Richard" pitchFamily="18" charset="0"/>
              </a:rPr>
              <a:t> </a:t>
            </a:r>
            <a:r>
              <a:rPr lang="en-US" sz="4000" dirty="0" err="1">
                <a:solidFill>
                  <a:srgbClr val="E2AC00"/>
                </a:solidFill>
                <a:latin typeface="Poor Richard" pitchFamily="18" charset="0"/>
              </a:rPr>
              <a:t>Eaux</a:t>
            </a:r>
            <a:r>
              <a:rPr lang="en-US" sz="4000" dirty="0">
                <a:solidFill>
                  <a:srgbClr val="E2AC00"/>
                </a:solidFill>
                <a:latin typeface="Poor Richard" pitchFamily="18" charset="0"/>
              </a:rPr>
              <a:t> et Sodas  </a:t>
            </a:r>
            <a:r>
              <a:rPr lang="en-US" sz="2000" dirty="0">
                <a:solidFill>
                  <a:srgbClr val="E2AC00"/>
                </a:solidFill>
                <a:latin typeface="Poor Richard" pitchFamily="18" charset="0"/>
              </a:rPr>
              <a:t>( Prix nets </a:t>
            </a:r>
            <a:r>
              <a:rPr lang="en-US" sz="2000" dirty="0" err="1">
                <a:solidFill>
                  <a:srgbClr val="E2AC00"/>
                </a:solidFill>
                <a:latin typeface="Poor Richard" pitchFamily="18" charset="0"/>
              </a:rPr>
              <a:t>en</a:t>
            </a:r>
            <a:r>
              <a:rPr lang="en-US" sz="2000" dirty="0">
                <a:solidFill>
                  <a:srgbClr val="E2AC00"/>
                </a:solidFill>
                <a:latin typeface="Poor Richard" pitchFamily="18" charset="0"/>
              </a:rPr>
              <a:t> Euros ) </a:t>
            </a:r>
            <a:endParaRPr lang="en-US" sz="4000" dirty="0">
              <a:solidFill>
                <a:srgbClr val="E2AC00"/>
              </a:solidFill>
              <a:latin typeface="Poor Richard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E588A04-A440-4097-B0F1-DC0FF150E55F}"/>
              </a:ext>
            </a:extLst>
          </p:cNvPr>
          <p:cNvSpPr txBox="1">
            <a:spLocks/>
          </p:cNvSpPr>
          <p:nvPr/>
        </p:nvSpPr>
        <p:spPr>
          <a:xfrm>
            <a:off x="116632" y="3512840"/>
            <a:ext cx="66865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u="sng" dirty="0">
                <a:solidFill>
                  <a:srgbClr val="E2AC00"/>
                </a:solidFill>
                <a:latin typeface="Poor Richard" pitchFamily="18" charset="0"/>
              </a:rPr>
              <a:t>Digestifs</a:t>
            </a:r>
            <a:r>
              <a:rPr lang="en-US" sz="4000" dirty="0">
                <a:solidFill>
                  <a:srgbClr val="E2AC00"/>
                </a:solidFill>
                <a:latin typeface="Poor Richard" pitchFamily="18" charset="0"/>
              </a:rPr>
              <a:t> </a:t>
            </a:r>
            <a:r>
              <a:rPr lang="en-US" sz="1800" dirty="0">
                <a:solidFill>
                  <a:srgbClr val="E2AC00"/>
                </a:solidFill>
                <a:latin typeface="Poor Richard" pitchFamily="18" charset="0"/>
              </a:rPr>
              <a:t>( Prix nets </a:t>
            </a:r>
            <a:r>
              <a:rPr lang="en-US" sz="1800" dirty="0" err="1">
                <a:solidFill>
                  <a:srgbClr val="E2AC00"/>
                </a:solidFill>
                <a:latin typeface="Poor Richard" pitchFamily="18" charset="0"/>
              </a:rPr>
              <a:t>en</a:t>
            </a:r>
            <a:r>
              <a:rPr lang="en-US" sz="1800" dirty="0">
                <a:solidFill>
                  <a:srgbClr val="E2AC00"/>
                </a:solidFill>
                <a:latin typeface="Poor Richard" pitchFamily="18" charset="0"/>
              </a:rPr>
              <a:t> Euros ) </a:t>
            </a:r>
            <a:endParaRPr lang="en-US" sz="4000" dirty="0">
              <a:solidFill>
                <a:srgbClr val="E2AC00"/>
              </a:solidFill>
              <a:latin typeface="Poor Richard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523B2D-8838-4F06-B21C-E26723566EB6}"/>
              </a:ext>
            </a:extLst>
          </p:cNvPr>
          <p:cNvSpPr txBox="1">
            <a:spLocks/>
          </p:cNvSpPr>
          <p:nvPr/>
        </p:nvSpPr>
        <p:spPr>
          <a:xfrm>
            <a:off x="116632" y="6465168"/>
            <a:ext cx="6686500" cy="177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>
                <a:solidFill>
                  <a:srgbClr val="E2AC00"/>
                </a:solidFill>
                <a:latin typeface="Poor Richard" pitchFamily="18" charset="0"/>
              </a:rPr>
              <a:t>Boissons</a:t>
            </a:r>
            <a:r>
              <a:rPr lang="en-US" sz="4000" dirty="0">
                <a:solidFill>
                  <a:srgbClr val="E2AC00"/>
                </a:solidFill>
                <a:latin typeface="Poor Richard" pitchFamily="18" charset="0"/>
              </a:rPr>
              <a:t> </a:t>
            </a:r>
            <a:r>
              <a:rPr lang="en-US" sz="4000" dirty="0" err="1">
                <a:solidFill>
                  <a:srgbClr val="E2AC00"/>
                </a:solidFill>
                <a:latin typeface="Poor Richard" pitchFamily="18" charset="0"/>
              </a:rPr>
              <a:t>chaudes</a:t>
            </a:r>
            <a:r>
              <a:rPr lang="en-US" sz="4000" dirty="0">
                <a:solidFill>
                  <a:srgbClr val="E2AC00"/>
                </a:solidFill>
                <a:latin typeface="Poor Richard" pitchFamily="18" charset="0"/>
              </a:rPr>
              <a:t> </a:t>
            </a:r>
            <a:r>
              <a:rPr lang="en-US" sz="2000" dirty="0">
                <a:solidFill>
                  <a:srgbClr val="E2AC00"/>
                </a:solidFill>
                <a:latin typeface="Poor Richard" pitchFamily="18" charset="0"/>
              </a:rPr>
              <a:t>( Prix nets </a:t>
            </a:r>
            <a:r>
              <a:rPr lang="en-US" sz="2000" dirty="0" err="1">
                <a:solidFill>
                  <a:srgbClr val="E2AC00"/>
                </a:solidFill>
                <a:latin typeface="Poor Richard" pitchFamily="18" charset="0"/>
              </a:rPr>
              <a:t>en</a:t>
            </a:r>
            <a:r>
              <a:rPr lang="en-US" sz="2000" dirty="0">
                <a:solidFill>
                  <a:srgbClr val="E2AC00"/>
                </a:solidFill>
                <a:latin typeface="Poor Richard" pitchFamily="18" charset="0"/>
              </a:rPr>
              <a:t> Euros ) </a:t>
            </a:r>
            <a:endParaRPr lang="en-US" sz="4000" dirty="0">
              <a:solidFill>
                <a:srgbClr val="E2AC00"/>
              </a:solidFill>
              <a:latin typeface="Poor Richar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444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656" y="-348577"/>
            <a:ext cx="6172200" cy="148515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4000" dirty="0">
                <a:solidFill>
                  <a:srgbClr val="E2AC00"/>
                </a:solidFill>
                <a:latin typeface="Mistral" panose="03090702030407020403" pitchFamily="66" charset="0"/>
              </a:rPr>
              <a:t>Bar à huitres</a:t>
            </a:r>
            <a:br>
              <a:rPr lang="en-US" sz="2000" dirty="0">
                <a:solidFill>
                  <a:srgbClr val="E2AC00"/>
                </a:solidFill>
                <a:latin typeface="Poor Richard" pitchFamily="18" charset="0"/>
              </a:rPr>
            </a:b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Poor Richard" pitchFamily="18" charset="0"/>
              </a:rPr>
              <a:t>Toutes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Poor Richard" pitchFamily="18" charset="0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Poor Richard" pitchFamily="18" charset="0"/>
              </a:rPr>
              <a:t>nos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Poor Richard" pitchFamily="18" charset="0"/>
              </a:rPr>
              <a:t> huitres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Poor Richard" pitchFamily="18" charset="0"/>
              </a:rPr>
              <a:t>proviennent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Poor Richard" pitchFamily="18" charset="0"/>
              </a:rPr>
              <a:t> de la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Poor Richard" pitchFamily="18" charset="0"/>
              </a:rPr>
              <a:t>maison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Poor Richard" pitchFamily="18" charset="0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Poor Richard" pitchFamily="18" charset="0"/>
              </a:rPr>
              <a:t>Videau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Poor Richard" pitchFamily="18" charset="0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Poor Richard" pitchFamily="18" charset="0"/>
              </a:rPr>
              <a:t>Producteur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Poor Richard" pitchFamily="18" charset="0"/>
              </a:rPr>
              <a:t> à Saint Trojan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Poor Richar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7554" y="-519608"/>
            <a:ext cx="7206954" cy="1137726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b="1" dirty="0"/>
              <a:t>						</a:t>
            </a:r>
            <a:r>
              <a:rPr lang="en-US" sz="1050" dirty="0"/>
              <a:t>	</a:t>
            </a:r>
            <a:endParaRPr lang="en-US" sz="1100" dirty="0"/>
          </a:p>
          <a:p>
            <a:pPr marL="257175" lvl="1" indent="0">
              <a:lnSpc>
                <a:spcPct val="100000"/>
              </a:lnSpc>
              <a:buNone/>
            </a:pPr>
            <a:endParaRPr lang="en-US" sz="2400" b="1" dirty="0"/>
          </a:p>
          <a:p>
            <a:pPr marL="257175" lvl="1" indent="0">
              <a:lnSpc>
                <a:spcPct val="100000"/>
              </a:lnSpc>
              <a:buNone/>
            </a:pPr>
            <a:endParaRPr lang="en-US" sz="1525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					      6 huitres		   9 huitres		12 huitres</a:t>
            </a:r>
          </a:p>
          <a:p>
            <a:pPr lvl="1">
              <a:lnSpc>
                <a:spcPct val="100000"/>
              </a:lnSpc>
            </a:pPr>
            <a:r>
              <a:rPr lang="en-US" sz="1525" dirty="0" err="1"/>
              <a:t>L’assiette</a:t>
            </a:r>
            <a:r>
              <a:rPr lang="en-US" sz="1525" dirty="0"/>
              <a:t> d’ huitres n°3	</a:t>
            </a:r>
            <a:r>
              <a:rPr lang="en-US" sz="1400" dirty="0"/>
              <a:t>             9€00		      13€50		    16€50</a:t>
            </a:r>
            <a:endParaRPr lang="en-US" sz="1525" dirty="0"/>
          </a:p>
          <a:p>
            <a:pPr lvl="1">
              <a:lnSpc>
                <a:spcPct val="100000"/>
              </a:lnSpc>
            </a:pPr>
            <a:r>
              <a:rPr lang="en-US" sz="1525" dirty="0" err="1"/>
              <a:t>L’assiette</a:t>
            </a:r>
            <a:r>
              <a:rPr lang="en-US" sz="1525" dirty="0"/>
              <a:t> d’ huitres n°2	</a:t>
            </a:r>
            <a:r>
              <a:rPr lang="en-US" sz="1600" dirty="0"/>
              <a:t>         </a:t>
            </a:r>
            <a:r>
              <a:rPr lang="en-US" sz="1400" dirty="0"/>
              <a:t>11€00		      16€00		    18€50</a:t>
            </a:r>
            <a:r>
              <a:rPr lang="en-US" sz="1525" dirty="0"/>
              <a:t>	</a:t>
            </a:r>
          </a:p>
          <a:p>
            <a:pPr lvl="1">
              <a:lnSpc>
                <a:spcPct val="100000"/>
              </a:lnSpc>
            </a:pPr>
            <a:r>
              <a:rPr lang="en-US" sz="1525" dirty="0" err="1"/>
              <a:t>Spéciales</a:t>
            </a:r>
            <a:r>
              <a:rPr lang="en-US" sz="1525" dirty="0"/>
              <a:t> </a:t>
            </a:r>
            <a:r>
              <a:rPr lang="en-US" sz="1525" dirty="0" err="1"/>
              <a:t>d’Exception</a:t>
            </a:r>
            <a:r>
              <a:rPr lang="en-US" sz="1525" dirty="0"/>
              <a:t> </a:t>
            </a:r>
            <a:r>
              <a:rPr lang="en-US" sz="1525" dirty="0" err="1"/>
              <a:t>Videau</a:t>
            </a:r>
            <a:r>
              <a:rPr lang="en-US" sz="1525" dirty="0"/>
              <a:t>       </a:t>
            </a:r>
            <a:r>
              <a:rPr lang="en-US" sz="1400" dirty="0"/>
              <a:t>14€00		      20€00		    26€00 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Panache </a:t>
            </a:r>
            <a:r>
              <a:rPr lang="en-US" sz="1525" dirty="0" err="1"/>
              <a:t>d’huitres</a:t>
            </a:r>
            <a:r>
              <a:rPr lang="en-US" sz="1525" dirty="0"/>
              <a:t> avec </a:t>
            </a:r>
            <a:r>
              <a:rPr lang="en-US" sz="1525" dirty="0" err="1"/>
              <a:t>verre</a:t>
            </a:r>
            <a:r>
              <a:rPr lang="en-US" sz="1525" dirty="0"/>
              <a:t> de vin ( 6 huitres n°3+6 huitres n°2)	    </a:t>
            </a:r>
            <a:r>
              <a:rPr lang="en-US" sz="1400" dirty="0"/>
              <a:t>20€00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			</a:t>
            </a:r>
          </a:p>
          <a:p>
            <a:pPr marL="1800225" lvl="7" indent="0">
              <a:lnSpc>
                <a:spcPct val="100000"/>
              </a:lnSpc>
              <a:buNone/>
            </a:pPr>
            <a:r>
              <a:rPr lang="en-US" sz="1188" dirty="0"/>
              <a:t>	      	     </a:t>
            </a:r>
            <a:endParaRPr lang="en-US" sz="1525" dirty="0"/>
          </a:p>
          <a:p>
            <a:pPr lvl="1">
              <a:lnSpc>
                <a:spcPct val="100000"/>
              </a:lnSpc>
            </a:pPr>
            <a:r>
              <a:rPr lang="en-US" sz="1525" dirty="0"/>
              <a:t>La </a:t>
            </a:r>
            <a:r>
              <a:rPr lang="en-US" sz="1525" dirty="0" err="1"/>
              <a:t>Pibole</a:t>
            </a:r>
            <a:r>
              <a:rPr lang="en-US" sz="1525" dirty="0"/>
              <a:t>  ( </a:t>
            </a:r>
            <a:r>
              <a:rPr lang="en-US" sz="1525" dirty="0" err="1"/>
              <a:t>bigorneaux</a:t>
            </a:r>
            <a:r>
              <a:rPr lang="en-US" sz="1525" dirty="0"/>
              <a:t>  100gr )							  5€00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La </a:t>
            </a:r>
            <a:r>
              <a:rPr lang="en-US" sz="1525" dirty="0" err="1"/>
              <a:t>Kichenote</a:t>
            </a:r>
            <a:r>
              <a:rPr lang="en-US" sz="1525" dirty="0"/>
              <a:t>  ( 250 gr de  </a:t>
            </a:r>
            <a:r>
              <a:rPr lang="en-US" sz="1525" dirty="0" err="1"/>
              <a:t>bulots</a:t>
            </a:r>
            <a:r>
              <a:rPr lang="en-US" sz="1525" dirty="0"/>
              <a:t> mayonnaise </a:t>
            </a:r>
            <a:r>
              <a:rPr lang="en-US" sz="1525" dirty="0" err="1"/>
              <a:t>ou</a:t>
            </a:r>
            <a:r>
              <a:rPr lang="en-US" sz="1525" dirty="0"/>
              <a:t> </a:t>
            </a:r>
            <a:r>
              <a:rPr lang="en-US" sz="1525" dirty="0" err="1"/>
              <a:t>aoïli</a:t>
            </a:r>
            <a:r>
              <a:rPr lang="en-US" sz="1525" dirty="0"/>
              <a:t> )				  8€00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La </a:t>
            </a:r>
            <a:r>
              <a:rPr lang="en-US" sz="1525" dirty="0" err="1"/>
              <a:t>Cassotte</a:t>
            </a:r>
            <a:r>
              <a:rPr lang="en-US" sz="1525" dirty="0"/>
              <a:t> ( 6 grosses crevettes )							10€00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Les Demoiselles ( 6 langoustines )							18€00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La </a:t>
            </a:r>
            <a:r>
              <a:rPr lang="en-US" sz="1525" dirty="0" err="1"/>
              <a:t>Gassouille</a:t>
            </a:r>
            <a:r>
              <a:rPr lang="en-US" sz="1525" dirty="0"/>
              <a:t> ( 5 langoustines, 100g de </a:t>
            </a:r>
            <a:r>
              <a:rPr lang="en-US" sz="1525" dirty="0" err="1"/>
              <a:t>bulots</a:t>
            </a:r>
            <a:r>
              <a:rPr lang="en-US" sz="1525" dirty="0"/>
              <a:t> )					18€00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La Fine </a:t>
            </a:r>
            <a:r>
              <a:rPr lang="en-US" sz="1525" dirty="0" err="1"/>
              <a:t>Goule</a:t>
            </a:r>
            <a:r>
              <a:rPr lang="en-US" sz="1525" dirty="0"/>
              <a:t> ( 6 huitres, 6 grosses crevettes )					18€00							</a:t>
            </a:r>
          </a:p>
          <a:p>
            <a:pPr marL="257175" lvl="1" indent="0">
              <a:lnSpc>
                <a:spcPct val="100000"/>
              </a:lnSpc>
              <a:buNone/>
            </a:pPr>
            <a:endParaRPr lang="en-US" sz="1525" b="1" dirty="0"/>
          </a:p>
          <a:p>
            <a:pPr marL="257175" lvl="1" indent="0">
              <a:lnSpc>
                <a:spcPct val="100000"/>
              </a:lnSpc>
              <a:buNone/>
            </a:pPr>
            <a:endParaRPr lang="en-US" sz="1525" b="1" dirty="0"/>
          </a:p>
          <a:p>
            <a:pPr lvl="1">
              <a:lnSpc>
                <a:spcPct val="100000"/>
              </a:lnSpc>
            </a:pPr>
            <a:r>
              <a:rPr lang="en-US" sz="2400" b="1" dirty="0"/>
              <a:t>La </a:t>
            </a:r>
            <a:r>
              <a:rPr lang="en-US" sz="2400" b="1" dirty="0" err="1"/>
              <a:t>Drolesse</a:t>
            </a:r>
            <a:r>
              <a:rPr lang="en-US" sz="2000" dirty="0"/>
              <a:t>								 18€00</a:t>
            </a:r>
            <a:endParaRPr lang="en-US" sz="2400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        ( 4  huitres n°3, 3 grosses crevettes roses, 2 langoustines, 80g de </a:t>
            </a:r>
            <a:r>
              <a:rPr lang="en-US" sz="1525" dirty="0" err="1"/>
              <a:t>bulots</a:t>
            </a:r>
            <a:r>
              <a:rPr lang="en-US" sz="1525" dirty="0"/>
              <a:t> )</a:t>
            </a:r>
            <a:endParaRPr lang="en-US" sz="1525" b="1" dirty="0"/>
          </a:p>
          <a:p>
            <a:pPr lvl="1">
              <a:lnSpc>
                <a:spcPct val="100000"/>
              </a:lnSpc>
            </a:pPr>
            <a:r>
              <a:rPr lang="en-US" sz="2400" b="1" dirty="0"/>
              <a:t>Plateau </a:t>
            </a:r>
            <a:r>
              <a:rPr lang="en-US" sz="2400" b="1" dirty="0" err="1"/>
              <a:t>Découverte</a:t>
            </a:r>
            <a:r>
              <a:rPr lang="en-US" sz="2400" b="1" dirty="0"/>
              <a:t>						 </a:t>
            </a:r>
            <a:r>
              <a:rPr lang="en-US" sz="2000" dirty="0"/>
              <a:t>29€50</a:t>
            </a:r>
            <a:r>
              <a:rPr lang="en-US" sz="2400" b="1" dirty="0"/>
              <a:t> </a:t>
            </a:r>
            <a:endParaRPr lang="en-US" sz="2800" b="1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800" dirty="0"/>
              <a:t> 4 huitres n°3, ½ </a:t>
            </a:r>
            <a:r>
              <a:rPr lang="en-US" sz="1800" dirty="0" err="1"/>
              <a:t>tourteau</a:t>
            </a:r>
            <a:r>
              <a:rPr lang="en-US" sz="1800" dirty="0"/>
              <a:t>, 3 grosses crevettes roses, 100g de </a:t>
            </a:r>
            <a:r>
              <a:rPr lang="en-US" sz="1800" dirty="0" err="1"/>
              <a:t>bulots</a:t>
            </a:r>
            <a:r>
              <a:rPr lang="en-US" sz="1800" dirty="0"/>
              <a:t>,                  30 g de </a:t>
            </a:r>
            <a:r>
              <a:rPr lang="en-US" sz="1800" dirty="0" err="1"/>
              <a:t>grises</a:t>
            </a:r>
            <a:r>
              <a:rPr lang="en-US" sz="1800" dirty="0"/>
              <a:t>, 2 langoustines </a:t>
            </a:r>
            <a:r>
              <a:rPr lang="en-US" sz="1750" dirty="0"/>
              <a:t>	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600" dirty="0"/>
              <a:t>Avec  </a:t>
            </a:r>
            <a:r>
              <a:rPr lang="en-US" sz="1600" dirty="0" err="1"/>
              <a:t>Spéciales</a:t>
            </a:r>
            <a:r>
              <a:rPr lang="en-US" sz="1600" dirty="0"/>
              <a:t> </a:t>
            </a:r>
            <a:r>
              <a:rPr lang="en-US" sz="1600" dirty="0" err="1"/>
              <a:t>Videau</a:t>
            </a:r>
            <a:r>
              <a:rPr lang="en-US" sz="1600" dirty="0"/>
              <a:t>   </a:t>
            </a:r>
            <a:r>
              <a:rPr lang="en-US" sz="1400" dirty="0"/>
              <a:t>supp 4 €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 </a:t>
            </a:r>
            <a:r>
              <a:rPr lang="en-US" sz="2400" b="1" dirty="0"/>
              <a:t>La </a:t>
            </a:r>
            <a:r>
              <a:rPr lang="en-US" sz="2400" b="1" dirty="0" err="1"/>
              <a:t>Ganipote</a:t>
            </a:r>
            <a:r>
              <a:rPr lang="en-US" sz="2400" b="1" dirty="0"/>
              <a:t> </a:t>
            </a:r>
            <a:r>
              <a:rPr lang="en-US" sz="2400" dirty="0"/>
              <a:t>								 </a:t>
            </a:r>
            <a:r>
              <a:rPr lang="en-US" sz="2000" dirty="0"/>
              <a:t>42€00</a:t>
            </a:r>
            <a:endParaRPr lang="en-US" sz="1525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800" dirty="0"/>
              <a:t>6 huitres n°3, ½ </a:t>
            </a:r>
            <a:r>
              <a:rPr lang="en-US" sz="1800" dirty="0" err="1"/>
              <a:t>tourteau</a:t>
            </a:r>
            <a:r>
              <a:rPr lang="en-US" sz="1800" dirty="0"/>
              <a:t>, 4 grosses crevettes roses, 100g de </a:t>
            </a:r>
            <a:r>
              <a:rPr lang="en-US" sz="1800" dirty="0" err="1"/>
              <a:t>bulots</a:t>
            </a:r>
            <a:r>
              <a:rPr lang="en-US" sz="1800" dirty="0"/>
              <a:t>,   100g de </a:t>
            </a:r>
            <a:r>
              <a:rPr lang="en-US" sz="1800" dirty="0" err="1"/>
              <a:t>bigorneaux</a:t>
            </a:r>
            <a:r>
              <a:rPr lang="en-US" sz="1800" dirty="0"/>
              <a:t>, 3 langoustines, 30g de </a:t>
            </a:r>
            <a:r>
              <a:rPr lang="en-US" sz="1800" dirty="0" err="1"/>
              <a:t>grises</a:t>
            </a:r>
            <a:endParaRPr lang="en-US" sz="1800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600" dirty="0"/>
              <a:t>Avec </a:t>
            </a:r>
            <a:r>
              <a:rPr lang="en-US" sz="1600" dirty="0" err="1"/>
              <a:t>Spéciales</a:t>
            </a:r>
            <a:r>
              <a:rPr lang="en-US" sz="1600" dirty="0"/>
              <a:t> </a:t>
            </a:r>
            <a:r>
              <a:rPr lang="en-US" sz="1600" dirty="0" err="1"/>
              <a:t>Videau</a:t>
            </a:r>
            <a:r>
              <a:rPr lang="en-US" sz="1600" dirty="0"/>
              <a:t>    </a:t>
            </a:r>
            <a:r>
              <a:rPr lang="en-US" sz="1400" dirty="0"/>
              <a:t>supp. 6 €</a:t>
            </a:r>
          </a:p>
          <a:p>
            <a:pPr lvl="1">
              <a:lnSpc>
                <a:spcPct val="100000"/>
              </a:lnSpc>
            </a:pPr>
            <a:r>
              <a:rPr lang="en-US" sz="2400" b="1" dirty="0"/>
              <a:t>La </a:t>
            </a:r>
            <a:r>
              <a:rPr lang="en-US" sz="2400" b="1" dirty="0" err="1"/>
              <a:t>Ganipote</a:t>
            </a:r>
            <a:r>
              <a:rPr lang="en-US" sz="2400" b="1" dirty="0"/>
              <a:t> </a:t>
            </a:r>
            <a:r>
              <a:rPr lang="en-US" sz="2400" b="1" dirty="0" err="1"/>
              <a:t>gourmande</a:t>
            </a:r>
            <a:r>
              <a:rPr lang="en-US" sz="2400" b="1" dirty="0"/>
              <a:t>	pour deux		</a:t>
            </a:r>
            <a:r>
              <a:rPr lang="en-US" sz="2000" dirty="0"/>
              <a:t>115€00</a:t>
            </a:r>
            <a:endParaRPr lang="en-US" sz="2400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800" dirty="0"/>
              <a:t>12 huitres n°3,un tourteau,8 grosses crevettes roses, 200g de </a:t>
            </a:r>
            <a:r>
              <a:rPr lang="en-US" sz="1800" dirty="0" err="1"/>
              <a:t>bulots</a:t>
            </a:r>
            <a:r>
              <a:rPr lang="en-US" sz="1800" dirty="0"/>
              <a:t>,    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800" dirty="0"/>
              <a:t>200g de </a:t>
            </a:r>
            <a:r>
              <a:rPr lang="en-US" sz="1800" dirty="0" err="1"/>
              <a:t>bigorneaux</a:t>
            </a:r>
            <a:r>
              <a:rPr lang="en-US" sz="1800" dirty="0"/>
              <a:t>, 6 langoustines, 60g de gris et un </a:t>
            </a:r>
            <a:r>
              <a:rPr lang="en-US" sz="2400" b="1" dirty="0" err="1"/>
              <a:t>homard</a:t>
            </a:r>
            <a:endParaRPr lang="en-US" sz="2400" b="1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600" dirty="0"/>
              <a:t>Avec </a:t>
            </a:r>
            <a:r>
              <a:rPr lang="en-US" sz="1600" dirty="0" err="1"/>
              <a:t>Spéciales</a:t>
            </a:r>
            <a:r>
              <a:rPr lang="en-US" sz="1600" dirty="0"/>
              <a:t> </a:t>
            </a:r>
            <a:r>
              <a:rPr lang="en-US" sz="1600" dirty="0" err="1"/>
              <a:t>Videau</a:t>
            </a:r>
            <a:r>
              <a:rPr lang="en-US" sz="1800" dirty="0"/>
              <a:t>   </a:t>
            </a:r>
            <a:r>
              <a:rPr lang="en-US" sz="1400" dirty="0"/>
              <a:t>supp. 8 € </a:t>
            </a:r>
            <a:endParaRPr lang="en-US" sz="1000" dirty="0"/>
          </a:p>
          <a:p>
            <a:pPr algn="ctr">
              <a:lnSpc>
                <a:spcPct val="100000"/>
              </a:lnSpc>
            </a:pPr>
            <a:endParaRPr lang="en-US" sz="2400" dirty="0"/>
          </a:p>
          <a:p>
            <a:pPr marL="257175" lvl="1" indent="0" algn="ctr">
              <a:lnSpc>
                <a:spcPct val="100000"/>
              </a:lnSpc>
              <a:buNone/>
            </a:pPr>
            <a:endParaRPr lang="en-US" sz="1525" dirty="0"/>
          </a:p>
          <a:p>
            <a:pPr marL="257175" lvl="1" indent="0" algn="just">
              <a:lnSpc>
                <a:spcPct val="100000"/>
              </a:lnSpc>
              <a:buNone/>
            </a:pPr>
            <a:endParaRPr lang="en-US" sz="1525" dirty="0"/>
          </a:p>
          <a:p>
            <a:pPr marL="257175" lvl="1" indent="0" algn="ctr">
              <a:lnSpc>
                <a:spcPct val="100000"/>
              </a:lnSpc>
              <a:buNone/>
            </a:pPr>
            <a:endParaRPr lang="en-US" sz="1525" dirty="0"/>
          </a:p>
          <a:p>
            <a:pPr marL="257175" lvl="1" indent="0" algn="ctr">
              <a:lnSpc>
                <a:spcPct val="100000"/>
              </a:lnSpc>
              <a:buNone/>
            </a:pPr>
            <a:endParaRPr lang="en-US" sz="1525" dirty="0"/>
          </a:p>
          <a:p>
            <a:pPr marL="257175" lvl="1" indent="0" algn="ctr">
              <a:lnSpc>
                <a:spcPct val="100000"/>
              </a:lnSpc>
              <a:buNone/>
            </a:pPr>
            <a:r>
              <a:rPr lang="en-US" sz="1525" dirty="0"/>
              <a:t>	</a:t>
            </a:r>
          </a:p>
          <a:p>
            <a:pPr lvl="1">
              <a:lnSpc>
                <a:spcPct val="100000"/>
              </a:lnSpc>
            </a:pPr>
            <a:endParaRPr lang="en-US" sz="1525" dirty="0"/>
          </a:p>
          <a:p>
            <a:pPr marL="257175" lvl="1" indent="0">
              <a:lnSpc>
                <a:spcPct val="100000"/>
              </a:lnSpc>
              <a:buNone/>
            </a:pPr>
            <a:endParaRPr lang="en-US" sz="1525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						</a:t>
            </a:r>
          </a:p>
          <a:p>
            <a:pPr marL="257175" lvl="1" indent="0">
              <a:lnSpc>
                <a:spcPct val="100000"/>
              </a:lnSpc>
              <a:buNone/>
            </a:pPr>
            <a:endParaRPr lang="en-US" sz="1525" dirty="0"/>
          </a:p>
          <a:p>
            <a:pPr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3374CC-6DFA-457E-99B6-2411D3DF28A0}"/>
              </a:ext>
            </a:extLst>
          </p:cNvPr>
          <p:cNvSpPr txBox="1">
            <a:spLocks/>
          </p:cNvSpPr>
          <p:nvPr/>
        </p:nvSpPr>
        <p:spPr>
          <a:xfrm>
            <a:off x="929950" y="1789832"/>
            <a:ext cx="6963546" cy="1506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E2AC00"/>
                </a:solidFill>
                <a:latin typeface="Mistral" panose="03090702030407020403" pitchFamily="66" charset="0"/>
              </a:rPr>
              <a:t>Nos assiettes de fruits de </a:t>
            </a:r>
            <a:r>
              <a:rPr lang="en-US" sz="4000" dirty="0" err="1">
                <a:solidFill>
                  <a:srgbClr val="E2AC00"/>
                </a:solidFill>
                <a:latin typeface="Mistral" panose="03090702030407020403" pitchFamily="66" charset="0"/>
              </a:rPr>
              <a:t>mer</a:t>
            </a:r>
            <a:endParaRPr lang="en-US" sz="4000" dirty="0">
              <a:solidFill>
                <a:srgbClr val="E2AC00"/>
              </a:solidFill>
              <a:latin typeface="Mistral" panose="03090702030407020403" pitchFamily="66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D0A5630-500F-46A8-AF44-EBA5A5D5C90F}"/>
              </a:ext>
            </a:extLst>
          </p:cNvPr>
          <p:cNvSpPr txBox="1">
            <a:spLocks/>
          </p:cNvSpPr>
          <p:nvPr/>
        </p:nvSpPr>
        <p:spPr>
          <a:xfrm>
            <a:off x="1331531" y="3871388"/>
            <a:ext cx="7206954" cy="1657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>
                <a:solidFill>
                  <a:srgbClr val="E2AC00"/>
                </a:solidFill>
                <a:latin typeface="Mistral" panose="03090702030407020403" pitchFamily="66" charset="0"/>
              </a:rPr>
              <a:t>Plateaux</a:t>
            </a:r>
            <a:r>
              <a:rPr lang="en-US" sz="4000" dirty="0">
                <a:solidFill>
                  <a:srgbClr val="E2AC00"/>
                </a:solidFill>
                <a:latin typeface="Mistral" panose="03090702030407020403" pitchFamily="66" charset="0"/>
              </a:rPr>
              <a:t> de fruits de </a:t>
            </a:r>
            <a:r>
              <a:rPr lang="en-US" sz="4000" dirty="0" err="1">
                <a:solidFill>
                  <a:srgbClr val="E2AC00"/>
                </a:solidFill>
                <a:latin typeface="Mistral" panose="03090702030407020403" pitchFamily="66" charset="0"/>
              </a:rPr>
              <a:t>mer</a:t>
            </a:r>
            <a:endParaRPr lang="en-US" sz="4000" dirty="0">
              <a:solidFill>
                <a:srgbClr val="E2AC00"/>
              </a:solidFill>
              <a:latin typeface="Mistral" panose="03090702030407020403" pitchFamily="66" charset="0"/>
            </a:endParaRPr>
          </a:p>
          <a:p>
            <a:r>
              <a:rPr lang="en-US" sz="2400" dirty="0">
                <a:solidFill>
                  <a:srgbClr val="E2AC00"/>
                </a:solidFill>
                <a:latin typeface="Poor Richard" pitchFamily="18" charset="0"/>
              </a:rPr>
              <a:t>         </a:t>
            </a:r>
            <a:endParaRPr lang="en-US" sz="900" dirty="0">
              <a:solidFill>
                <a:srgbClr val="E2AC00"/>
              </a:solidFill>
              <a:latin typeface="Poor Richard" pitchFamily="18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CF96184-446C-3715-DBB3-258BC376CA23}"/>
              </a:ext>
            </a:extLst>
          </p:cNvPr>
          <p:cNvSpPr/>
          <p:nvPr/>
        </p:nvSpPr>
        <p:spPr>
          <a:xfrm>
            <a:off x="1340768" y="4736976"/>
            <a:ext cx="4176464" cy="43204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Sur Place </a:t>
            </a:r>
          </a:p>
          <a:p>
            <a:pPr algn="ctr"/>
            <a:r>
              <a:rPr lang="fr-FR" dirty="0"/>
              <a:t>A emporter ( 37,5 cl vin offert ) </a:t>
            </a:r>
          </a:p>
        </p:txBody>
      </p:sp>
    </p:spTree>
    <p:extLst>
      <p:ext uri="{BB962C8B-B14F-4D97-AF65-F5344CB8AC3E}">
        <p14:creationId xmlns:p14="http://schemas.microsoft.com/office/powerpoint/2010/main" val="213205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66794E2-3A2D-D131-E58E-3142D4506414}"/>
              </a:ext>
            </a:extLst>
          </p:cNvPr>
          <p:cNvSpPr txBox="1"/>
          <p:nvPr/>
        </p:nvSpPr>
        <p:spPr>
          <a:xfrm>
            <a:off x="44624" y="487825"/>
            <a:ext cx="6798385" cy="10264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fr-FR" sz="1400" b="1" i="1" u="sng" dirty="0">
              <a:solidFill>
                <a:srgbClr val="FFC000"/>
              </a:solidFill>
              <a:latin typeface="Lucida Calligraphy" panose="03010101010101010101" pitchFamily="66" charset="0"/>
              <a:ea typeface="Batang" panose="020B0503020000020004" pitchFamily="18" charset="-127"/>
              <a:cs typeface="Dreaming Outloud Script Pro" panose="020B0604020202020204" pitchFamily="66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400" b="1" i="1" u="sng" dirty="0">
                <a:solidFill>
                  <a:srgbClr val="FFC000"/>
                </a:solidFill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LES ENTREES</a:t>
            </a:r>
            <a:endParaRPr lang="fr-FR" sz="1050" b="1" u="sng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• Œuf croustillant , crème de morilles veloutée et </a:t>
            </a:r>
            <a:r>
              <a:rPr lang="fr-FR" sz="1400" i="1" dirty="0"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 tranche</a:t>
            </a: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 de lard grillé. 						             10 €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• Noix de St Jacques poêlées, émulsion de couteaux au piment d'Espelette					             15 €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• Délicat </a:t>
            </a:r>
            <a:r>
              <a:rPr lang="fr-FR" sz="1400" i="1" dirty="0" err="1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Céviché</a:t>
            </a: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 de poisson, lait de coco onctueux, agrémenté de légumes crus croquants				             13 €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• Coques façon marinières au citron de </a:t>
            </a:r>
            <a:r>
              <a:rPr lang="fr-FR" sz="1400" i="1" dirty="0" err="1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cumbawa</a:t>
            </a: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, relevées d'une pointe de gingembre 				             12 e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•Gravlax de saumon,     quinoa en  taboulé ,                                          confiture d'oignons rouges</a:t>
            </a:r>
            <a:r>
              <a:rPr lang="fr-FR" sz="1400" i="1" dirty="0"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 				             </a:t>
            </a: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15 €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400" b="1" i="1" u="sng" dirty="0">
                <a:solidFill>
                  <a:srgbClr val="FFC000"/>
                </a:solidFill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LES PLATS   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i="1" dirty="0">
                <a:solidFill>
                  <a:srgbClr val="374151"/>
                </a:solidFill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•</a:t>
            </a: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Pavé de merlu sur  crème d'asperges vertes		             22 € 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•Pavé de cœur de </a:t>
            </a:r>
            <a:r>
              <a:rPr lang="fr-FR" sz="1400" i="1" dirty="0" err="1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rumsteack</a:t>
            </a: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 maturé 12 jours, sauce parfumée au poivre de Sichuan					             23 €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•Belle côte de cochon ibérique, cuite à basse température, accompagnée d'une sauce moutarde à l'estragon </a:t>
            </a:r>
            <a:r>
              <a:rPr lang="fr-FR" sz="1400" i="1" dirty="0"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	</a:t>
            </a: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            22 €</a:t>
            </a:r>
            <a:endParaRPr lang="fr-FR" sz="1400" i="1" dirty="0">
              <a:latin typeface="Lucida Calligraphy" panose="03010101010101010101" pitchFamily="66" charset="0"/>
              <a:ea typeface="Batang" panose="020B0503020000020004" pitchFamily="18" charset="-127"/>
              <a:cs typeface="Dreaming Outloud Script Pro" panose="020B0604020202020204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SzPct val="80000"/>
            </a:pPr>
            <a:r>
              <a:rPr lang="fr-FR" sz="1400" i="1" dirty="0"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. Blanc de seiche snacké , coulis de poivron rouge	            23 €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i="1" dirty="0"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. Retour de pêche-</a:t>
            </a:r>
            <a:r>
              <a:rPr lang="fr-FR" sz="1200" i="1" dirty="0"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arrivage des bateaux du port de La </a:t>
            </a:r>
            <a:r>
              <a:rPr lang="fr-FR" sz="1200" i="1" dirty="0" err="1"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Cotinière</a:t>
            </a:r>
            <a:r>
              <a:rPr lang="fr-FR" sz="1200" i="1" dirty="0"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 voire l’ardoise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400" b="1" i="1" u="sng" dirty="0">
                <a:solidFill>
                  <a:srgbClr val="FFC000"/>
                </a:solidFill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LES DESSERTS</a:t>
            </a:r>
            <a:endParaRPr lang="fr-FR" sz="1050" b="1" u="sng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i="1" dirty="0">
                <a:solidFill>
                  <a:srgbClr val="374151"/>
                </a:solidFill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• </a:t>
            </a: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Crème brulée à la passion, touche de chocolat blanc	             9 €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• Fondant au chocolat noir, marmelade d'orange au cœur, coulis d'orange 				       		             9 €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• Coupe </a:t>
            </a:r>
            <a:r>
              <a:rPr lang="fr-FR" sz="1400" i="1" dirty="0" err="1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Ganipote</a:t>
            </a: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, : glace rhum-raisin, glace coco, coulis et crème sucrée à la passion				       	             9 €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2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• </a:t>
            </a: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Nougat glacé aux pistaches et abricots secs, </a:t>
            </a:r>
            <a:r>
              <a:rPr lang="fr-FR" sz="1400" i="1" dirty="0"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                                  </a:t>
            </a: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coulis de  fruit rouges </a:t>
            </a:r>
            <a:r>
              <a:rPr lang="fr-FR" sz="1400" i="1" dirty="0"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		</a:t>
            </a: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		             9 e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4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• Café gourmand</a:t>
            </a:r>
            <a:r>
              <a:rPr lang="fr-FR" sz="1050" dirty="0">
                <a:latin typeface="Calibri" panose="020F0502020204030204" pitchFamily="34" charset="0"/>
                <a:ea typeface="Batang" panose="020B0503020000020004" pitchFamily="18" charset="-127"/>
                <a:cs typeface="Times New Roman" panose="02020603050405020304" pitchFamily="18" charset="0"/>
              </a:rPr>
              <a:t> : </a:t>
            </a:r>
            <a:r>
              <a:rPr lang="fr-FR" sz="1200" i="1" dirty="0">
                <a:effectLst/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assortiment de douceurs à déguster avec votre café     </a:t>
            </a:r>
            <a:r>
              <a:rPr lang="fr-FR" sz="1400" i="1" dirty="0"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11 €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400" i="1" dirty="0">
                <a:solidFill>
                  <a:srgbClr val="374151"/>
                </a:solidFill>
                <a:latin typeface="Lucida Calligraphy" panose="03010101010101010101" pitchFamily="66" charset="0"/>
                <a:ea typeface="Batang" panose="020B0503020000020004" pitchFamily="18" charset="-127"/>
                <a:cs typeface="Dreaming Outloud Script Pro" panose="020B0604020202020204" pitchFamily="66" charset="0"/>
              </a:rPr>
              <a:t>			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3E012D3-17BF-991B-CBDA-F27769E650D5}"/>
              </a:ext>
            </a:extLst>
          </p:cNvPr>
          <p:cNvSpPr txBox="1"/>
          <p:nvPr/>
        </p:nvSpPr>
        <p:spPr>
          <a:xfrm flipH="1">
            <a:off x="0" y="128464"/>
            <a:ext cx="68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  <a:latin typeface="Brush Script MT" panose="03060802040406070304" pitchFamily="66" charset="0"/>
              </a:rPr>
              <a:t>Entrée et Plat ou Plat et  Dessert			31,00 €</a:t>
            </a:r>
          </a:p>
          <a:p>
            <a:r>
              <a:rPr lang="fr-FR" sz="2400" dirty="0">
                <a:solidFill>
                  <a:srgbClr val="0070C0"/>
                </a:solidFill>
                <a:latin typeface="Brush Script MT" panose="03060802040406070304" pitchFamily="66" charset="0"/>
              </a:rPr>
              <a:t>Entrée , Plat et Dessert (</a:t>
            </a:r>
            <a:r>
              <a:rPr lang="fr-FR" dirty="0">
                <a:solidFill>
                  <a:srgbClr val="0070C0"/>
                </a:solidFill>
                <a:latin typeface="Brush Script MT" panose="03060802040406070304" pitchFamily="66" charset="0"/>
              </a:rPr>
              <a:t>hors café gourmand + 2 €)</a:t>
            </a:r>
            <a:r>
              <a:rPr lang="fr-FR" sz="2400" dirty="0">
                <a:solidFill>
                  <a:srgbClr val="0070C0"/>
                </a:solidFill>
                <a:latin typeface="Brush Script MT" panose="03060802040406070304" pitchFamily="66" charset="0"/>
              </a:rPr>
              <a:t>	38,00 €						</a:t>
            </a:r>
          </a:p>
        </p:txBody>
      </p:sp>
      <p:pic>
        <p:nvPicPr>
          <p:cNvPr id="2" name="Picture 2" descr="Wheat Gluten Allergy · Free vector graphic on Pixabay">
            <a:extLst>
              <a:ext uri="{FF2B5EF4-FFF2-40B4-BE49-F238E27FC236}">
                <a16:creationId xmlns:a16="http://schemas.microsoft.com/office/drawing/2014/main" id="{AC836544-CA2C-6DB8-71C1-038DB3855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1496616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Wheat Gluten Allergy · Free vector graphic on Pixabay">
            <a:extLst>
              <a:ext uri="{FF2B5EF4-FFF2-40B4-BE49-F238E27FC236}">
                <a16:creationId xmlns:a16="http://schemas.microsoft.com/office/drawing/2014/main" id="{C50FB515-29A4-C879-4B3D-CF89198B3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8049344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Sticker présence allergène lait">
            <a:extLst>
              <a:ext uri="{FF2B5EF4-FFF2-40B4-BE49-F238E27FC236}">
                <a16:creationId xmlns:a16="http://schemas.microsoft.com/office/drawing/2014/main" id="{B6FC4B99-1FEC-8F1B-3AF8-C6370B7E9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546" y="1496616"/>
            <a:ext cx="273246" cy="372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Sticker présence allergène lait">
            <a:extLst>
              <a:ext uri="{FF2B5EF4-FFF2-40B4-BE49-F238E27FC236}">
                <a16:creationId xmlns:a16="http://schemas.microsoft.com/office/drawing/2014/main" id="{D93AD668-A564-8BA4-9A2B-F51AB436D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934" y="2067929"/>
            <a:ext cx="372866" cy="50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Sticker présence allergène lait">
            <a:extLst>
              <a:ext uri="{FF2B5EF4-FFF2-40B4-BE49-F238E27FC236}">
                <a16:creationId xmlns:a16="http://schemas.microsoft.com/office/drawing/2014/main" id="{7EF92D7E-D0FF-BAA4-3492-9FF705866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294" y="4520952"/>
            <a:ext cx="372866" cy="50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Sticker présence allergène lait">
            <a:extLst>
              <a:ext uri="{FF2B5EF4-FFF2-40B4-BE49-F238E27FC236}">
                <a16:creationId xmlns:a16="http://schemas.microsoft.com/office/drawing/2014/main" id="{4A17C282-0C8D-929D-0DA8-E1C4EC70E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374" y="7257256"/>
            <a:ext cx="372866" cy="50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Sticker présence allergène lait">
            <a:extLst>
              <a:ext uri="{FF2B5EF4-FFF2-40B4-BE49-F238E27FC236}">
                <a16:creationId xmlns:a16="http://schemas.microsoft.com/office/drawing/2014/main" id="{61AF6CB2-796F-2FA4-1E32-575448D07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682" y="8588404"/>
            <a:ext cx="347214" cy="47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Sticker présence allergène lait">
            <a:extLst>
              <a:ext uri="{FF2B5EF4-FFF2-40B4-BE49-F238E27FC236}">
                <a16:creationId xmlns:a16="http://schemas.microsoft.com/office/drawing/2014/main" id="{694C19D6-75BE-FBDB-1995-71D113B28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9249226"/>
            <a:ext cx="334388" cy="45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Allergen, Allergy, Cooking, Egg, Food, Gastronomy Icon - Transparent ...">
            <a:extLst>
              <a:ext uri="{FF2B5EF4-FFF2-40B4-BE49-F238E27FC236}">
                <a16:creationId xmlns:a16="http://schemas.microsoft.com/office/drawing/2014/main" id="{E07760F5-D0B0-6547-9298-60F7F929D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296" y="1568624"/>
            <a:ext cx="300859" cy="30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Allergen, Allergy, Cooking, Egg, Food, Gastronomy Icon - Transparent ...">
            <a:extLst>
              <a:ext uri="{FF2B5EF4-FFF2-40B4-BE49-F238E27FC236}">
                <a16:creationId xmlns:a16="http://schemas.microsoft.com/office/drawing/2014/main" id="{74D71C3B-A6AD-E486-FFD9-D302738EE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16" y="8036518"/>
            <a:ext cx="372866" cy="37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llergen, Allergy, Cooking, Egg, Food, Gastronomy Icon - Transparent ...">
            <a:extLst>
              <a:ext uri="{FF2B5EF4-FFF2-40B4-BE49-F238E27FC236}">
                <a16:creationId xmlns:a16="http://schemas.microsoft.com/office/drawing/2014/main" id="{24522DC3-1BF0-B8C9-E264-B6479E820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102" y="9273480"/>
            <a:ext cx="372866" cy="37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ícone Moluscos, alergenos, de alergenio em The allergen icons">
            <a:extLst>
              <a:ext uri="{FF2B5EF4-FFF2-40B4-BE49-F238E27FC236}">
                <a16:creationId xmlns:a16="http://schemas.microsoft.com/office/drawing/2014/main" id="{0B3D45CE-9948-47EF-10B2-EAAAA0499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038" y="3368824"/>
            <a:ext cx="372866" cy="37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Illustrations, cliparts, dessins animés et icônes de Graines De ...">
            <a:extLst>
              <a:ext uri="{FF2B5EF4-FFF2-40B4-BE49-F238E27FC236}">
                <a16:creationId xmlns:a16="http://schemas.microsoft.com/office/drawing/2014/main" id="{577858CF-971B-7A22-5293-E55FBDF3A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92437" y="5817096"/>
            <a:ext cx="372867" cy="372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étiquettes autocollantes allergies et intolérances Lot 10 étiquettes">
            <a:extLst>
              <a:ext uri="{FF2B5EF4-FFF2-40B4-BE49-F238E27FC236}">
                <a16:creationId xmlns:a16="http://schemas.microsoft.com/office/drawing/2014/main" id="{61AAE90E-2D0C-2276-FDDC-C1257D305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68" y="9273480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Sticker présence allergène lait">
            <a:extLst>
              <a:ext uri="{FF2B5EF4-FFF2-40B4-BE49-F238E27FC236}">
                <a16:creationId xmlns:a16="http://schemas.microsoft.com/office/drawing/2014/main" id="{F2F6512C-30F6-ED15-143E-35664F2D3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690" y="8007589"/>
            <a:ext cx="347214" cy="47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171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996" y="-370408"/>
            <a:ext cx="6686500" cy="1723008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E2AC00"/>
                </a:solidFill>
                <a:latin typeface="Poor Richard" pitchFamily="18" charset="0"/>
              </a:rPr>
              <a:t>Glaces</a:t>
            </a:r>
            <a:r>
              <a:rPr lang="en-US" sz="4000" dirty="0">
                <a:solidFill>
                  <a:srgbClr val="E2AC00"/>
                </a:solidFill>
                <a:latin typeface="Poor Richard" pitchFamily="18" charset="0"/>
              </a:rPr>
              <a:t> </a:t>
            </a:r>
            <a:r>
              <a:rPr lang="en-US" sz="2800" dirty="0">
                <a:solidFill>
                  <a:srgbClr val="E2AC00"/>
                </a:solidFill>
                <a:latin typeface="Poor Richard" pitchFamily="18" charset="0"/>
              </a:rPr>
              <a:t>( Prix nets en Euros ) </a:t>
            </a:r>
            <a:endParaRPr lang="en-US" sz="4000" dirty="0">
              <a:solidFill>
                <a:srgbClr val="E2AC00"/>
              </a:solidFill>
              <a:latin typeface="Poor Richar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9392" y="560512"/>
            <a:ext cx="6957392" cy="820891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sz="2800" b="1" dirty="0" err="1"/>
              <a:t>Composez</a:t>
            </a:r>
            <a:r>
              <a:rPr lang="en-US" sz="2800" b="1" dirty="0"/>
              <a:t> </a:t>
            </a:r>
            <a:r>
              <a:rPr lang="en-US" sz="2800" b="1" dirty="0" err="1"/>
              <a:t>votre</a:t>
            </a:r>
            <a:r>
              <a:rPr lang="en-US" sz="2800" b="1" dirty="0"/>
              <a:t> coupe </a:t>
            </a:r>
            <a:r>
              <a:rPr lang="en-US" sz="2800" b="1" dirty="0" err="1"/>
              <a:t>glacée</a:t>
            </a:r>
            <a:r>
              <a:rPr lang="en-US" sz="1800" b="1" dirty="0"/>
              <a:t>					</a:t>
            </a:r>
            <a:endParaRPr lang="en-US" sz="1525" dirty="0"/>
          </a:p>
          <a:p>
            <a:pPr lvl="1">
              <a:lnSpc>
                <a:spcPct val="100000"/>
              </a:lnSpc>
            </a:pPr>
            <a:r>
              <a:rPr lang="en-US" sz="1525" dirty="0"/>
              <a:t>Coupe 1 boule										 </a:t>
            </a:r>
            <a:r>
              <a:rPr lang="fr-FR" sz="1600" dirty="0"/>
              <a:t>3€00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Coupe 2 boules									 </a:t>
            </a:r>
            <a:r>
              <a:rPr lang="fr-FR" sz="1600" dirty="0"/>
              <a:t>5€50</a:t>
            </a:r>
            <a:endParaRPr lang="en-US" sz="1600" dirty="0"/>
          </a:p>
          <a:p>
            <a:pPr lvl="1">
              <a:lnSpc>
                <a:spcPct val="100000"/>
              </a:lnSpc>
            </a:pPr>
            <a:r>
              <a:rPr lang="en-US" sz="1525" dirty="0"/>
              <a:t>Coupe 3 boules							           	</a:t>
            </a:r>
            <a:r>
              <a:rPr lang="fr-FR" sz="1400" dirty="0"/>
              <a:t> 	 </a:t>
            </a:r>
            <a:r>
              <a:rPr lang="fr-FR" sz="1600" dirty="0"/>
              <a:t>8€00</a:t>
            </a:r>
            <a:r>
              <a:rPr lang="en-US" sz="1600" dirty="0"/>
              <a:t>  </a:t>
            </a:r>
            <a:endParaRPr lang="en-US" sz="1525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 err="1"/>
              <a:t>Supplément</a:t>
            </a:r>
            <a:r>
              <a:rPr lang="en-US" sz="1525" dirty="0"/>
              <a:t> crème </a:t>
            </a:r>
            <a:r>
              <a:rPr lang="en-US" sz="1525" dirty="0" err="1"/>
              <a:t>sucrée</a:t>
            </a:r>
            <a:r>
              <a:rPr lang="en-US" sz="1525" dirty="0"/>
              <a:t>, coulis </a:t>
            </a:r>
            <a:r>
              <a:rPr lang="en-US" sz="1525" dirty="0" err="1"/>
              <a:t>chocolat</a:t>
            </a:r>
            <a:r>
              <a:rPr lang="en-US" sz="1525" dirty="0"/>
              <a:t>, caramel </a:t>
            </a:r>
            <a:r>
              <a:rPr lang="en-US" sz="1525" dirty="0" err="1"/>
              <a:t>ou</a:t>
            </a:r>
            <a:r>
              <a:rPr lang="en-US" sz="1525" dirty="0"/>
              <a:t> fruits rouges  		</a:t>
            </a:r>
            <a:r>
              <a:rPr lang="fr-FR" sz="1200" dirty="0"/>
              <a:t> </a:t>
            </a:r>
            <a:r>
              <a:rPr lang="fr-FR" sz="1600" dirty="0"/>
              <a:t>1€30</a:t>
            </a:r>
            <a:r>
              <a:rPr lang="en-US" sz="1600" dirty="0"/>
              <a:t> </a:t>
            </a:r>
            <a:r>
              <a:rPr lang="fr-FR" sz="1600" dirty="0"/>
              <a:t> </a:t>
            </a:r>
            <a:r>
              <a:rPr lang="en-US" sz="1525" dirty="0"/>
              <a:t>		</a:t>
            </a:r>
            <a:r>
              <a:rPr lang="en-US" sz="1525" b="1" dirty="0"/>
              <a:t>         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b="1" dirty="0"/>
              <a:t>  Crèmes </a:t>
            </a:r>
            <a:r>
              <a:rPr lang="en-US" sz="1525" b="1" dirty="0" err="1"/>
              <a:t>Glacées</a:t>
            </a:r>
            <a:r>
              <a:rPr lang="en-US" sz="1525" b="1" dirty="0"/>
              <a:t>					      Sorbets			</a:t>
            </a:r>
          </a:p>
          <a:p>
            <a:pPr marL="257175" lvl="1" indent="0">
              <a:lnSpc>
                <a:spcPct val="100000"/>
              </a:lnSpc>
              <a:buNone/>
            </a:pPr>
            <a:endParaRPr lang="en-US" sz="1525" b="1" dirty="0"/>
          </a:p>
          <a:p>
            <a:pPr marL="257175" lvl="1" indent="0">
              <a:lnSpc>
                <a:spcPct val="100000"/>
              </a:lnSpc>
              <a:buNone/>
            </a:pPr>
            <a:endParaRPr lang="en-US" sz="1525" b="1" dirty="0"/>
          </a:p>
          <a:p>
            <a:pPr marL="257175" lvl="1" indent="0">
              <a:lnSpc>
                <a:spcPct val="100000"/>
              </a:lnSpc>
              <a:buNone/>
            </a:pPr>
            <a:endParaRPr lang="en-US" sz="1525" b="1" dirty="0"/>
          </a:p>
          <a:p>
            <a:pPr marL="257175" lvl="1" indent="0">
              <a:lnSpc>
                <a:spcPct val="100000"/>
              </a:lnSpc>
              <a:buNone/>
            </a:pPr>
            <a:endParaRPr lang="en-US" sz="1525" b="1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b="1" dirty="0"/>
              <a:t>	    </a:t>
            </a:r>
          </a:p>
          <a:p>
            <a:pPr>
              <a:lnSpc>
                <a:spcPct val="100000"/>
              </a:lnSpc>
            </a:pPr>
            <a:endParaRPr lang="en-US" sz="1800" b="1" dirty="0"/>
          </a:p>
          <a:p>
            <a:pPr>
              <a:lnSpc>
                <a:spcPct val="100000"/>
              </a:lnSpc>
            </a:pPr>
            <a:r>
              <a:rPr lang="en-US" sz="2800" b="1" dirty="0"/>
              <a:t>Coupes </a:t>
            </a:r>
            <a:r>
              <a:rPr lang="en-US" sz="2800" b="1" dirty="0" err="1"/>
              <a:t>glacées</a:t>
            </a:r>
            <a:endParaRPr lang="en-US" sz="2800" b="1" dirty="0"/>
          </a:p>
          <a:p>
            <a:pPr>
              <a:lnSpc>
                <a:spcPct val="100000"/>
              </a:lnSpc>
            </a:pPr>
            <a:endParaRPr lang="en-US" sz="1800" b="1" dirty="0"/>
          </a:p>
          <a:p>
            <a:pPr lvl="1">
              <a:lnSpc>
                <a:spcPct val="100000"/>
              </a:lnSpc>
            </a:pPr>
            <a:r>
              <a:rPr lang="en-US" sz="1525" dirty="0"/>
              <a:t>Coupe </a:t>
            </a:r>
            <a:r>
              <a:rPr lang="en-US" sz="1525" dirty="0" err="1"/>
              <a:t>charentaise</a:t>
            </a:r>
            <a:r>
              <a:rPr lang="en-US" sz="1525" dirty="0"/>
              <a:t>									</a:t>
            </a:r>
            <a:r>
              <a:rPr lang="fr-FR" sz="1600" dirty="0"/>
              <a:t>8€50</a:t>
            </a:r>
            <a:endParaRPr lang="en-US" sz="1600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   2 boules melon, </a:t>
            </a:r>
            <a:r>
              <a:rPr lang="en-US" sz="1525" dirty="0" err="1"/>
              <a:t>Pineau</a:t>
            </a:r>
            <a:r>
              <a:rPr lang="en-US" sz="1525" dirty="0"/>
              <a:t> des </a:t>
            </a:r>
            <a:r>
              <a:rPr lang="en-US" sz="1525" dirty="0" err="1"/>
              <a:t>charentes</a:t>
            </a:r>
            <a:r>
              <a:rPr lang="en-US" sz="1525" dirty="0"/>
              <a:t>	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Coupe </a:t>
            </a:r>
            <a:r>
              <a:rPr lang="en-US" sz="1525" dirty="0" err="1"/>
              <a:t>antillaise</a:t>
            </a:r>
            <a:r>
              <a:rPr lang="en-US" sz="1525" dirty="0"/>
              <a:t>					</a:t>
            </a:r>
            <a:r>
              <a:rPr lang="fr-FR" sz="1400" dirty="0"/>
              <a:t> 				</a:t>
            </a:r>
            <a:r>
              <a:rPr lang="fr-FR" sz="1600" dirty="0"/>
              <a:t>9€00</a:t>
            </a:r>
            <a:endParaRPr lang="en-US" sz="1600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  2 boules </a:t>
            </a:r>
            <a:r>
              <a:rPr lang="en-US" sz="1525" dirty="0" err="1"/>
              <a:t>rhum</a:t>
            </a:r>
            <a:r>
              <a:rPr lang="en-US" sz="1525" dirty="0"/>
              <a:t>-raisin, Rhum </a:t>
            </a:r>
            <a:r>
              <a:rPr lang="en-US" sz="1525" dirty="0" err="1"/>
              <a:t>blanc</a:t>
            </a:r>
            <a:endParaRPr lang="en-US" sz="1525" dirty="0"/>
          </a:p>
          <a:p>
            <a:pPr lvl="1">
              <a:lnSpc>
                <a:spcPct val="100000"/>
              </a:lnSpc>
            </a:pPr>
            <a:r>
              <a:rPr lang="en-US" sz="1525" dirty="0"/>
              <a:t>Coupe Iceberg										</a:t>
            </a:r>
            <a:r>
              <a:rPr lang="fr-FR" sz="1600" dirty="0"/>
              <a:t>8€50</a:t>
            </a:r>
            <a:endParaRPr lang="en-US" sz="1525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  2 boules menthe </a:t>
            </a:r>
            <a:r>
              <a:rPr lang="en-US" sz="1525" dirty="0" err="1"/>
              <a:t>chocolat</a:t>
            </a:r>
            <a:r>
              <a:rPr lang="en-US" sz="1525" dirty="0"/>
              <a:t>, Get 27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Colonel											</a:t>
            </a:r>
            <a:r>
              <a:rPr lang="fr-FR" sz="1600" dirty="0"/>
              <a:t>9€00</a:t>
            </a:r>
            <a:endParaRPr lang="en-US" sz="1525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   Sorbet citron vert, vodka</a:t>
            </a:r>
          </a:p>
          <a:p>
            <a:pPr lvl="1">
              <a:lnSpc>
                <a:spcPct val="100000"/>
              </a:lnSpc>
            </a:pPr>
            <a:r>
              <a:rPr lang="en-US" sz="1525" dirty="0"/>
              <a:t>Coupe </a:t>
            </a:r>
            <a:r>
              <a:rPr lang="en-US" sz="1525" dirty="0" err="1"/>
              <a:t>Poire</a:t>
            </a:r>
            <a:r>
              <a:rPr lang="en-US" sz="1525" dirty="0"/>
              <a:t> Williams								</a:t>
            </a:r>
            <a:r>
              <a:rPr lang="fr-FR" sz="1600" dirty="0"/>
              <a:t>9€00</a:t>
            </a:r>
            <a:endParaRPr lang="en-US" sz="1525" dirty="0"/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525" dirty="0"/>
              <a:t>  2 boules </a:t>
            </a:r>
            <a:r>
              <a:rPr lang="en-US" sz="1525" dirty="0" err="1"/>
              <a:t>Poire</a:t>
            </a:r>
            <a:r>
              <a:rPr lang="en-US" sz="1525" dirty="0"/>
              <a:t>, </a:t>
            </a:r>
            <a:r>
              <a:rPr lang="en-US" sz="1525" dirty="0" err="1"/>
              <a:t>alcool</a:t>
            </a:r>
            <a:r>
              <a:rPr lang="en-US" sz="1525" dirty="0"/>
              <a:t> de </a:t>
            </a:r>
            <a:r>
              <a:rPr lang="en-US" sz="1525" dirty="0" err="1"/>
              <a:t>poire</a:t>
            </a:r>
            <a:endParaRPr lang="en-US" sz="1525" dirty="0"/>
          </a:p>
          <a:p>
            <a:pPr lvl="1">
              <a:lnSpc>
                <a:spcPct val="100000"/>
              </a:lnSpc>
            </a:pPr>
            <a:r>
              <a:rPr lang="fr-FR" sz="1525" dirty="0"/>
              <a:t>Coupe </a:t>
            </a:r>
            <a:r>
              <a:rPr lang="fr-FR" sz="1525" dirty="0" err="1"/>
              <a:t>Ganipote</a:t>
            </a:r>
            <a:r>
              <a:rPr lang="fr-FR" sz="1525" dirty="0"/>
              <a:t> 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fr-FR" sz="1525" dirty="0"/>
              <a:t>   boule </a:t>
            </a:r>
            <a:r>
              <a:rPr lang="fr-FR" sz="1525" dirty="0" err="1"/>
              <a:t>Coco,boule</a:t>
            </a:r>
            <a:r>
              <a:rPr lang="fr-FR" sz="1525" dirty="0"/>
              <a:t> rhum-raison, coulis et chantilly de fruits exotiques 	8€00</a:t>
            </a:r>
          </a:p>
          <a:p>
            <a:pPr marL="257175" lvl="1" indent="0">
              <a:lnSpc>
                <a:spcPct val="100000"/>
              </a:lnSpc>
              <a:buNone/>
            </a:pPr>
            <a:endParaRPr lang="en-US" sz="1525" dirty="0"/>
          </a:p>
          <a:p>
            <a:pPr lvl="1">
              <a:lnSpc>
                <a:spcPct val="100000"/>
              </a:lnSpc>
            </a:pPr>
            <a:endParaRPr lang="en-US" sz="1525" dirty="0"/>
          </a:p>
          <a:p>
            <a:pPr lvl="1">
              <a:lnSpc>
                <a:spcPct val="100000"/>
              </a:lnSpc>
            </a:pPr>
            <a:endParaRPr lang="en-US" sz="1375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B584BCD-30BB-4AAF-A5B4-4EC01996300B}"/>
              </a:ext>
            </a:extLst>
          </p:cNvPr>
          <p:cNvSpPr txBox="1"/>
          <p:nvPr/>
        </p:nvSpPr>
        <p:spPr>
          <a:xfrm>
            <a:off x="4341936" y="3152800"/>
            <a:ext cx="37675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Citron Vert	 </a:t>
            </a:r>
          </a:p>
          <a:p>
            <a:r>
              <a:rPr lang="fr-FR" sz="1600" dirty="0"/>
              <a:t>Fraise	  Melon</a:t>
            </a:r>
          </a:p>
          <a:p>
            <a:r>
              <a:rPr lang="fr-FR" sz="1600" dirty="0"/>
              <a:t>Poire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965BE32-7AF2-46FE-A4CC-E31CCF66BB25}"/>
              </a:ext>
            </a:extLst>
          </p:cNvPr>
          <p:cNvSpPr txBox="1"/>
          <p:nvPr/>
        </p:nvSpPr>
        <p:spPr>
          <a:xfrm>
            <a:off x="-270606" y="3080792"/>
            <a:ext cx="48416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lvl="1" indent="0">
              <a:lnSpc>
                <a:spcPct val="100000"/>
              </a:lnSpc>
              <a:buNone/>
            </a:pPr>
            <a:r>
              <a:rPr lang="en-US" sz="1800" dirty="0" err="1"/>
              <a:t>Vanille</a:t>
            </a:r>
            <a:r>
              <a:rPr lang="en-US" sz="1800" dirty="0"/>
              <a:t> </a:t>
            </a:r>
            <a:r>
              <a:rPr lang="en-US" dirty="0"/>
              <a:t>	</a:t>
            </a:r>
            <a:r>
              <a:rPr lang="en-US" sz="1800" dirty="0"/>
              <a:t>	Rhum Raisin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800" dirty="0" err="1"/>
              <a:t>Chocolat</a:t>
            </a:r>
            <a:r>
              <a:rPr lang="en-US" sz="1800" dirty="0"/>
              <a:t> Noir	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800" dirty="0"/>
              <a:t>Caramel fleur de </a:t>
            </a:r>
            <a:r>
              <a:rPr lang="en-US" sz="1800" dirty="0" err="1"/>
              <a:t>sel</a:t>
            </a:r>
            <a:r>
              <a:rPr lang="en-US" sz="1800" dirty="0"/>
              <a:t>	</a:t>
            </a:r>
            <a:r>
              <a:rPr lang="en-US" sz="1800" dirty="0" err="1"/>
              <a:t>Noix</a:t>
            </a:r>
            <a:r>
              <a:rPr lang="en-US" sz="1800" dirty="0"/>
              <a:t> de Coco</a:t>
            </a:r>
          </a:p>
          <a:p>
            <a:pPr marL="257175" lvl="1" indent="0">
              <a:lnSpc>
                <a:spcPct val="100000"/>
              </a:lnSpc>
              <a:buNone/>
            </a:pPr>
            <a:r>
              <a:rPr lang="en-US" sz="1800" dirty="0"/>
              <a:t>Café		</a:t>
            </a:r>
          </a:p>
          <a:p>
            <a:pPr marL="257175" lvl="1" indent="0">
              <a:lnSpc>
                <a:spcPct val="100000"/>
              </a:lnSpc>
              <a:buNone/>
            </a:pPr>
            <a:endParaRPr lang="en-US" sz="1800" dirty="0"/>
          </a:p>
        </p:txBody>
      </p:sp>
      <p:pic>
        <p:nvPicPr>
          <p:cNvPr id="6" name="Picture 16" descr="Sticker présence allergène lait">
            <a:extLst>
              <a:ext uri="{FF2B5EF4-FFF2-40B4-BE49-F238E27FC236}">
                <a16:creationId xmlns:a16="http://schemas.microsoft.com/office/drawing/2014/main" id="{DC4A2D6F-152F-8999-2301-EA9106D4F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808" y="2643993"/>
            <a:ext cx="372866" cy="50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9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8DF9F8-69DE-E160-F845-103F507F9FFE}"/>
              </a:ext>
            </a:extLst>
          </p:cNvPr>
          <p:cNvSpPr txBox="1">
            <a:spLocks/>
          </p:cNvSpPr>
          <p:nvPr/>
        </p:nvSpPr>
        <p:spPr>
          <a:xfrm>
            <a:off x="980728" y="1568624"/>
            <a:ext cx="4941900" cy="10563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dirty="0">
                <a:latin typeface="Mistral" panose="03090702030407020403" pitchFamily="66" charset="0"/>
              </a:rPr>
              <a:t>FORMULE DU MIDI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E01CE57-8379-B031-C4D3-6A2266D341B0}"/>
              </a:ext>
            </a:extLst>
          </p:cNvPr>
          <p:cNvSpPr txBox="1"/>
          <p:nvPr/>
        </p:nvSpPr>
        <p:spPr>
          <a:xfrm flipH="1">
            <a:off x="548680" y="2360712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Entrée et Plat ou Plat et  Dessert		     </a:t>
            </a:r>
            <a:r>
              <a:rPr lang="fr-FR" dirty="0">
                <a:latin typeface="Lucida Handwriting" panose="020B0604020202020204" pitchFamily="66" charset="0"/>
                <a:ea typeface="+mj-ea"/>
                <a:cs typeface="+mj-cs"/>
              </a:rPr>
              <a:t>19€00 </a:t>
            </a:r>
          </a:p>
          <a:p>
            <a:r>
              <a:rPr lang="fr-FR" sz="2000" dirty="0"/>
              <a:t>Entrée , Plat et Dessert			     </a:t>
            </a:r>
            <a:r>
              <a:rPr lang="fr-FR" dirty="0">
                <a:latin typeface="Lucida Handwriting" panose="020B0604020202020204" pitchFamily="66" charset="0"/>
                <a:ea typeface="+mj-ea"/>
                <a:cs typeface="+mj-cs"/>
              </a:rPr>
              <a:t>24€00 </a:t>
            </a:r>
            <a:r>
              <a:rPr lang="fr-FR" sz="2000" dirty="0"/>
              <a:t>						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2B039EC-E553-AAF0-A30B-D709A3E32E49}"/>
              </a:ext>
            </a:extLst>
          </p:cNvPr>
          <p:cNvSpPr txBox="1"/>
          <p:nvPr/>
        </p:nvSpPr>
        <p:spPr>
          <a:xfrm>
            <a:off x="1660625" y="2912969"/>
            <a:ext cx="3429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E2AC00"/>
                </a:solidFill>
                <a:latin typeface="Poor Richard" pitchFamily="18" charset="0"/>
              </a:rPr>
              <a:t>Entrée</a:t>
            </a:r>
            <a:endParaRPr lang="fr-FR" sz="36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FB06133-3A62-96A3-0E86-F93F0A47786F}"/>
              </a:ext>
            </a:extLst>
          </p:cNvPr>
          <p:cNvSpPr txBox="1"/>
          <p:nvPr/>
        </p:nvSpPr>
        <p:spPr>
          <a:xfrm>
            <a:off x="1812596" y="4666709"/>
            <a:ext cx="3429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E2AC00"/>
                </a:solidFill>
                <a:latin typeface="Poor Richard" pitchFamily="18" charset="0"/>
              </a:rPr>
              <a:t>Plat </a:t>
            </a:r>
            <a:endParaRPr lang="fr-FR" sz="3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3F7A4FE-F559-D0EA-5693-8BC3D6C531E5}"/>
              </a:ext>
            </a:extLst>
          </p:cNvPr>
          <p:cNvSpPr txBox="1"/>
          <p:nvPr/>
        </p:nvSpPr>
        <p:spPr>
          <a:xfrm>
            <a:off x="1812596" y="6106869"/>
            <a:ext cx="3429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E2AC00"/>
                </a:solidFill>
                <a:latin typeface="Poor Richard" pitchFamily="18" charset="0"/>
              </a:rPr>
              <a:t>Dessert </a:t>
            </a:r>
            <a:endParaRPr lang="fr-FR" sz="36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E3AB8D8-00A7-60D3-6BD9-32B44924E00E}"/>
              </a:ext>
            </a:extLst>
          </p:cNvPr>
          <p:cNvSpPr txBox="1"/>
          <p:nvPr/>
        </p:nvSpPr>
        <p:spPr>
          <a:xfrm>
            <a:off x="-56111" y="3425150"/>
            <a:ext cx="702320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/>
              <a:t>Assiette de fruits de Mer</a:t>
            </a:r>
          </a:p>
          <a:p>
            <a:pPr algn="ctr"/>
            <a:r>
              <a:rPr lang="fr-FR" sz="2000" dirty="0"/>
              <a:t>( 2 huitres, 2 crevettes roses, 2 bulots, 1 langoustine )</a:t>
            </a:r>
          </a:p>
          <a:p>
            <a:pPr algn="ctr"/>
            <a:r>
              <a:rPr lang="fr-FR" sz="1600" dirty="0"/>
              <a:t>Ou</a:t>
            </a:r>
          </a:p>
          <a:p>
            <a:pPr algn="ctr"/>
            <a:r>
              <a:rPr lang="fr-FR" sz="2400" dirty="0"/>
              <a:t>Guacamole et mousse </a:t>
            </a:r>
            <a:r>
              <a:rPr lang="fr-FR" sz="2400" dirty="0" err="1"/>
              <a:t>buratta</a:t>
            </a:r>
            <a:r>
              <a:rPr lang="fr-FR" sz="2400" dirty="0"/>
              <a:t>, tartare de crevette rose</a:t>
            </a:r>
          </a:p>
          <a:p>
            <a:pPr algn="ctr"/>
            <a:r>
              <a:rPr lang="fr-FR" sz="2400" dirty="0"/>
              <a:t>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F576A99-0B0F-FB5B-52D9-1164B8C01146}"/>
              </a:ext>
            </a:extLst>
          </p:cNvPr>
          <p:cNvSpPr txBox="1"/>
          <p:nvPr/>
        </p:nvSpPr>
        <p:spPr>
          <a:xfrm>
            <a:off x="204372" y="5182379"/>
            <a:ext cx="702320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Blancs de Seiche au Chorizo</a:t>
            </a:r>
          </a:p>
          <a:p>
            <a:pPr algn="ctr"/>
            <a:r>
              <a:rPr lang="fr-FR" dirty="0"/>
              <a:t>Ou</a:t>
            </a:r>
          </a:p>
          <a:p>
            <a:pPr algn="ctr"/>
            <a:r>
              <a:rPr lang="fr-FR" sz="2400" dirty="0"/>
              <a:t>Onglet de bœuf, sauce échalote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99D2B0D-663F-D5AF-E420-C63E68C194C2}"/>
              </a:ext>
            </a:extLst>
          </p:cNvPr>
          <p:cNvSpPr txBox="1"/>
          <p:nvPr/>
        </p:nvSpPr>
        <p:spPr>
          <a:xfrm>
            <a:off x="1052736" y="6632991"/>
            <a:ext cx="5126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Coupe de glaces ( 2 boules )</a:t>
            </a:r>
          </a:p>
          <a:p>
            <a:pPr algn="ctr"/>
            <a:r>
              <a:rPr lang="fr-FR" dirty="0"/>
              <a:t>Ou</a:t>
            </a:r>
            <a:r>
              <a:rPr lang="fr-FR" sz="2400" dirty="0"/>
              <a:t> </a:t>
            </a:r>
          </a:p>
          <a:p>
            <a:pPr algn="ctr"/>
            <a:r>
              <a:rPr lang="fr-FR" sz="2400" dirty="0"/>
              <a:t>Riz au lait , Caramel beurre salé  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09F7E9D9-76A8-C3F8-90B4-5133ACF9AABC}"/>
              </a:ext>
            </a:extLst>
          </p:cNvPr>
          <p:cNvSpPr txBox="1">
            <a:spLocks/>
          </p:cNvSpPr>
          <p:nvPr/>
        </p:nvSpPr>
        <p:spPr>
          <a:xfrm>
            <a:off x="610319" y="-15552"/>
            <a:ext cx="5915025" cy="12003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dirty="0">
                <a:solidFill>
                  <a:srgbClr val="C00000"/>
                </a:solidFill>
                <a:latin typeface="Lucida Handwriting" panose="020B0604020202020204" pitchFamily="66" charset="0"/>
              </a:rPr>
              <a:t>Salade Gourmande Terre – Mer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68F9651-06C7-208D-6984-D8510BDA8C31}"/>
              </a:ext>
            </a:extLst>
          </p:cNvPr>
          <p:cNvSpPr txBox="1"/>
          <p:nvPr/>
        </p:nvSpPr>
        <p:spPr>
          <a:xfrm>
            <a:off x="-99392" y="920552"/>
            <a:ext cx="6957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Salade , Foie gras , Crevettes Roses, Saint Jacques, Tomates et Légumes Croquants </a:t>
            </a:r>
          </a:p>
          <a:p>
            <a:endParaRPr lang="fr-FR" sz="24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4FBFD80-B298-F7B0-2DDA-0692532EDF3C}"/>
              </a:ext>
            </a:extLst>
          </p:cNvPr>
          <p:cNvSpPr txBox="1"/>
          <p:nvPr/>
        </p:nvSpPr>
        <p:spPr>
          <a:xfrm>
            <a:off x="5452034" y="614331"/>
            <a:ext cx="15912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Lucida Handwriting" panose="020B0604020202020204" pitchFamily="66" charset="0"/>
                <a:ea typeface="+mj-ea"/>
                <a:cs typeface="+mj-cs"/>
              </a:rPr>
              <a:t>18€00</a:t>
            </a:r>
          </a:p>
          <a:p>
            <a:endParaRPr lang="fr-FR" sz="20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A56D399-72C3-B156-CB7C-795CFE1C4EAB}"/>
              </a:ext>
            </a:extLst>
          </p:cNvPr>
          <p:cNvSpPr txBox="1"/>
          <p:nvPr/>
        </p:nvSpPr>
        <p:spPr>
          <a:xfrm>
            <a:off x="-27384" y="8409384"/>
            <a:ext cx="6858000" cy="1574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4000" dirty="0">
                <a:latin typeface="Lucida Handwriting" panose="020B0604020202020204" pitchFamily="66" charset="0"/>
                <a:ea typeface="+mj-ea"/>
                <a:cs typeface="+mj-cs"/>
              </a:rPr>
              <a:t>Menu Enfants  </a:t>
            </a:r>
            <a:r>
              <a:rPr lang="en-US" dirty="0">
                <a:latin typeface="Lucida Handwriting" panose="020B0604020202020204" pitchFamily="66" charset="0"/>
                <a:ea typeface="+mj-ea"/>
                <a:cs typeface="+mj-cs"/>
              </a:rPr>
              <a:t>14</a:t>
            </a:r>
            <a:r>
              <a:rPr lang="en-US" sz="2400" dirty="0">
                <a:latin typeface="Lucida Handwriting" panose="020B0604020202020204" pitchFamily="66" charset="0"/>
                <a:ea typeface="+mj-ea"/>
                <a:cs typeface="+mj-cs"/>
              </a:rPr>
              <a:t> €</a:t>
            </a:r>
            <a:r>
              <a:rPr lang="en-US" sz="4000" dirty="0">
                <a:latin typeface="Lucida Handwriting" panose="020B0604020202020204" pitchFamily="66" charset="0"/>
                <a:ea typeface="+mj-ea"/>
                <a:cs typeface="+mj-cs"/>
              </a:rPr>
              <a:t> </a:t>
            </a:r>
            <a:r>
              <a:rPr lang="en-US" sz="1200" dirty="0">
                <a:latin typeface="Lucida Handwriting" panose="020B0604020202020204" pitchFamily="66" charset="0"/>
                <a:ea typeface="+mj-ea"/>
                <a:cs typeface="+mj-cs"/>
              </a:rPr>
              <a:t>– </a:t>
            </a:r>
            <a:r>
              <a:rPr lang="en-US" sz="1200" dirty="0" err="1">
                <a:latin typeface="Lucida Handwriting" panose="020B0604020202020204" pitchFamily="66" charset="0"/>
                <a:ea typeface="+mj-ea"/>
                <a:cs typeface="+mj-cs"/>
              </a:rPr>
              <a:t>moins</a:t>
            </a:r>
            <a:r>
              <a:rPr lang="en-US" sz="1200" dirty="0">
                <a:latin typeface="Lucida Handwriting" panose="020B0604020202020204" pitchFamily="66" charset="0"/>
                <a:ea typeface="+mj-ea"/>
                <a:cs typeface="+mj-cs"/>
              </a:rPr>
              <a:t> de 10 </a:t>
            </a:r>
            <a:r>
              <a:rPr lang="en-US" sz="1200" dirty="0" err="1">
                <a:latin typeface="Lucida Handwriting" panose="020B0604020202020204" pitchFamily="66" charset="0"/>
                <a:ea typeface="+mj-ea"/>
                <a:cs typeface="+mj-cs"/>
              </a:rPr>
              <a:t>ans</a:t>
            </a:r>
            <a:r>
              <a:rPr lang="en-US" sz="1200" dirty="0">
                <a:latin typeface="Lucida Handwriting" panose="020B0604020202020204" pitchFamily="66" charset="0"/>
                <a:ea typeface="+mj-ea"/>
                <a:cs typeface="+mj-cs"/>
              </a:rPr>
              <a:t> </a:t>
            </a:r>
            <a:endParaRPr lang="en-US" sz="4000" dirty="0">
              <a:latin typeface="Lucida Handwriting" panose="020B0604020202020204" pitchFamily="66" charset="0"/>
              <a:ea typeface="+mj-ea"/>
              <a:cs typeface="+mj-cs"/>
            </a:endParaRPr>
          </a:p>
          <a:p>
            <a:pPr algn="ctr"/>
            <a:r>
              <a:rPr lang="fr-FR" sz="2400" dirty="0"/>
              <a:t>Pavé de </a:t>
            </a:r>
            <a:r>
              <a:rPr lang="fr-FR" sz="2400" dirty="0" err="1"/>
              <a:t>boeuf</a:t>
            </a:r>
            <a:r>
              <a:rPr lang="fr-FR" sz="2400" dirty="0"/>
              <a:t> ou poisson du jour, </a:t>
            </a:r>
          </a:p>
          <a:p>
            <a:pPr algn="ctr"/>
            <a:r>
              <a:rPr lang="fr-FR" sz="2400" dirty="0"/>
              <a:t>Glace , Sirop ou jus de fruits	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6BA92F3-AB7A-6EE7-6481-BD4D538AEF2A}"/>
              </a:ext>
            </a:extLst>
          </p:cNvPr>
          <p:cNvSpPr txBox="1"/>
          <p:nvPr/>
        </p:nvSpPr>
        <p:spPr>
          <a:xfrm>
            <a:off x="-819472" y="7689304"/>
            <a:ext cx="8208912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000" dirty="0">
                <a:solidFill>
                  <a:srgbClr val="00B050"/>
                </a:solidFill>
                <a:latin typeface="Lucida Handwriting" panose="020B0604020202020204" pitchFamily="66" charset="0"/>
                <a:ea typeface="+mj-ea"/>
                <a:cs typeface="+mj-cs"/>
              </a:rPr>
              <a:t>Veggie Bowl</a:t>
            </a:r>
            <a:r>
              <a:rPr lang="en-US" sz="4000" dirty="0">
                <a:latin typeface="Lucida Handwriting" panose="020B0604020202020204" pitchFamily="66" charset="0"/>
                <a:ea typeface="+mj-ea"/>
                <a:cs typeface="+mj-cs"/>
              </a:rPr>
              <a:t>		   </a:t>
            </a:r>
            <a:r>
              <a:rPr lang="en-US" dirty="0">
                <a:latin typeface="Lucida Handwriting" panose="020B0604020202020204" pitchFamily="66" charset="0"/>
                <a:ea typeface="+mj-ea"/>
                <a:cs typeface="+mj-cs"/>
              </a:rPr>
              <a:t>18€00 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05E122E-C4DF-0C0A-6CCF-291A2A43407C}"/>
              </a:ext>
            </a:extLst>
          </p:cNvPr>
          <p:cNvSpPr txBox="1"/>
          <p:nvPr/>
        </p:nvSpPr>
        <p:spPr>
          <a:xfrm>
            <a:off x="2276872" y="2144688"/>
            <a:ext cx="2350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>
                <a:latin typeface="Mistral" panose="03090702030407020403" pitchFamily="66" charset="0"/>
              </a:rPr>
              <a:t>Hors dimanche et jours fériés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79226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36626</TotalTime>
  <Words>2433</Words>
  <Application>Microsoft Office PowerPoint</Application>
  <PresentationFormat>Format A4 (210 x 297 mm)</PresentationFormat>
  <Paragraphs>244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Brush Script MT</vt:lpstr>
      <vt:lpstr>Calibri</vt:lpstr>
      <vt:lpstr>Calibri Light</vt:lpstr>
      <vt:lpstr>Lucida Calligraphy</vt:lpstr>
      <vt:lpstr>Lucida Handwriting</vt:lpstr>
      <vt:lpstr>Mistral</vt:lpstr>
      <vt:lpstr>Poor Richard</vt:lpstr>
      <vt:lpstr>Thème Office</vt:lpstr>
      <vt:lpstr>Vins ( Prix nets en Euros ) </vt:lpstr>
      <vt:lpstr>Apéritifs ( Prix nets en Euros ) </vt:lpstr>
      <vt:lpstr>Présentation PowerPoint</vt:lpstr>
      <vt:lpstr>Bar à huitres Toutes nos huitres proviennent de la maison Videau Producteur à Saint Trojan</vt:lpstr>
      <vt:lpstr>Présentation PowerPoint</vt:lpstr>
      <vt:lpstr>Glaces ( Prix nets en Euros ) </vt:lpstr>
      <vt:lpstr>Présentation PowerPoint</vt:lpstr>
    </vt:vector>
  </TitlesOfParts>
  <Company>Star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Olivier Moreigne</dc:creator>
  <cp:lastModifiedBy>danièle moreigne</cp:lastModifiedBy>
  <cp:revision>224</cp:revision>
  <cp:lastPrinted>2023-03-29T12:08:53Z</cp:lastPrinted>
  <dcterms:created xsi:type="dcterms:W3CDTF">2014-03-20T11:14:17Z</dcterms:created>
  <dcterms:modified xsi:type="dcterms:W3CDTF">2023-03-31T20:36:57Z</dcterms:modified>
</cp:coreProperties>
</file>