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Lst>
  <p:sldSz cx="9144000" cy="6858000" type="screen4x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BFF"/>
    <a:srgbClr val="FFCC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195FBA7-BA56-4D83-A0E7-228C4F0428F9}" type="datetimeFigureOut">
              <a:rPr lang="fr-FR" smtClean="0"/>
              <a:t>05/02/2020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E12E8F-C00C-42C3-8C73-28989F5F3C3A}" type="slidenum">
              <a:rPr lang="fr-FR" smtClean="0"/>
              <a:t>‹N°›</a:t>
            </a:fld>
            <a:endParaRPr lang="fr-FR"/>
          </a:p>
        </p:txBody>
      </p:sp>
    </p:spTree>
    <p:extLst>
      <p:ext uri="{BB962C8B-B14F-4D97-AF65-F5344CB8AC3E}">
        <p14:creationId xmlns:p14="http://schemas.microsoft.com/office/powerpoint/2010/main" val="94731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195FBA7-BA56-4D83-A0E7-228C4F0428F9}" type="datetimeFigureOut">
              <a:rPr lang="fr-FR" smtClean="0"/>
              <a:t>05/02/2020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E12E8F-C00C-42C3-8C73-28989F5F3C3A}" type="slidenum">
              <a:rPr lang="fr-FR" smtClean="0"/>
              <a:t>‹N°›</a:t>
            </a:fld>
            <a:endParaRPr lang="fr-FR"/>
          </a:p>
        </p:txBody>
      </p:sp>
    </p:spTree>
    <p:extLst>
      <p:ext uri="{BB962C8B-B14F-4D97-AF65-F5344CB8AC3E}">
        <p14:creationId xmlns:p14="http://schemas.microsoft.com/office/powerpoint/2010/main" val="795765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195FBA7-BA56-4D83-A0E7-228C4F0428F9}" type="datetimeFigureOut">
              <a:rPr lang="fr-FR" smtClean="0"/>
              <a:t>05/02/2020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E12E8F-C00C-42C3-8C73-28989F5F3C3A}" type="slidenum">
              <a:rPr lang="fr-FR" smtClean="0"/>
              <a:t>‹N°›</a:t>
            </a:fld>
            <a:endParaRPr lang="fr-FR"/>
          </a:p>
        </p:txBody>
      </p:sp>
    </p:spTree>
    <p:extLst>
      <p:ext uri="{BB962C8B-B14F-4D97-AF65-F5344CB8AC3E}">
        <p14:creationId xmlns:p14="http://schemas.microsoft.com/office/powerpoint/2010/main" val="364022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195FBA7-BA56-4D83-A0E7-228C4F0428F9}" type="datetimeFigureOut">
              <a:rPr lang="fr-FR" smtClean="0"/>
              <a:t>05/02/2020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E12E8F-C00C-42C3-8C73-28989F5F3C3A}" type="slidenum">
              <a:rPr lang="fr-FR" smtClean="0"/>
              <a:t>‹N°›</a:t>
            </a:fld>
            <a:endParaRPr lang="fr-FR"/>
          </a:p>
        </p:txBody>
      </p:sp>
    </p:spTree>
    <p:extLst>
      <p:ext uri="{BB962C8B-B14F-4D97-AF65-F5344CB8AC3E}">
        <p14:creationId xmlns:p14="http://schemas.microsoft.com/office/powerpoint/2010/main" val="2530605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195FBA7-BA56-4D83-A0E7-228C4F0428F9}" type="datetimeFigureOut">
              <a:rPr lang="fr-FR" smtClean="0"/>
              <a:t>05/02/2020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E12E8F-C00C-42C3-8C73-28989F5F3C3A}" type="slidenum">
              <a:rPr lang="fr-FR" smtClean="0"/>
              <a:t>‹N°›</a:t>
            </a:fld>
            <a:endParaRPr lang="fr-FR"/>
          </a:p>
        </p:txBody>
      </p:sp>
    </p:spTree>
    <p:extLst>
      <p:ext uri="{BB962C8B-B14F-4D97-AF65-F5344CB8AC3E}">
        <p14:creationId xmlns:p14="http://schemas.microsoft.com/office/powerpoint/2010/main" val="148465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195FBA7-BA56-4D83-A0E7-228C4F0428F9}" type="datetimeFigureOut">
              <a:rPr lang="fr-FR" smtClean="0"/>
              <a:t>05/02/2020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7E12E8F-C00C-42C3-8C73-28989F5F3C3A}" type="slidenum">
              <a:rPr lang="fr-FR" smtClean="0"/>
              <a:t>‹N°›</a:t>
            </a:fld>
            <a:endParaRPr lang="fr-FR"/>
          </a:p>
        </p:txBody>
      </p:sp>
    </p:spTree>
    <p:extLst>
      <p:ext uri="{BB962C8B-B14F-4D97-AF65-F5344CB8AC3E}">
        <p14:creationId xmlns:p14="http://schemas.microsoft.com/office/powerpoint/2010/main" val="218538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195FBA7-BA56-4D83-A0E7-228C4F0428F9}" type="datetimeFigureOut">
              <a:rPr lang="fr-FR" smtClean="0"/>
              <a:t>05/02/2020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7E12E8F-C00C-42C3-8C73-28989F5F3C3A}" type="slidenum">
              <a:rPr lang="fr-FR" smtClean="0"/>
              <a:t>‹N°›</a:t>
            </a:fld>
            <a:endParaRPr lang="fr-FR"/>
          </a:p>
        </p:txBody>
      </p:sp>
    </p:spTree>
    <p:extLst>
      <p:ext uri="{BB962C8B-B14F-4D97-AF65-F5344CB8AC3E}">
        <p14:creationId xmlns:p14="http://schemas.microsoft.com/office/powerpoint/2010/main" val="308231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195FBA7-BA56-4D83-A0E7-228C4F0428F9}" type="datetimeFigureOut">
              <a:rPr lang="fr-FR" smtClean="0"/>
              <a:t>05/02/2020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7E12E8F-C00C-42C3-8C73-28989F5F3C3A}" type="slidenum">
              <a:rPr lang="fr-FR" smtClean="0"/>
              <a:t>‹N°›</a:t>
            </a:fld>
            <a:endParaRPr lang="fr-FR"/>
          </a:p>
        </p:txBody>
      </p:sp>
    </p:spTree>
    <p:extLst>
      <p:ext uri="{BB962C8B-B14F-4D97-AF65-F5344CB8AC3E}">
        <p14:creationId xmlns:p14="http://schemas.microsoft.com/office/powerpoint/2010/main" val="180697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5FBA7-BA56-4D83-A0E7-228C4F0428F9}" type="datetimeFigureOut">
              <a:rPr lang="fr-FR" smtClean="0"/>
              <a:t>05/02/2020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7E12E8F-C00C-42C3-8C73-28989F5F3C3A}" type="slidenum">
              <a:rPr lang="fr-FR" smtClean="0"/>
              <a:t>‹N°›</a:t>
            </a:fld>
            <a:endParaRPr lang="fr-FR"/>
          </a:p>
        </p:txBody>
      </p:sp>
    </p:spTree>
    <p:extLst>
      <p:ext uri="{BB962C8B-B14F-4D97-AF65-F5344CB8AC3E}">
        <p14:creationId xmlns:p14="http://schemas.microsoft.com/office/powerpoint/2010/main" val="66169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195FBA7-BA56-4D83-A0E7-228C4F0428F9}" type="datetimeFigureOut">
              <a:rPr lang="fr-FR" smtClean="0"/>
              <a:t>05/02/2020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7E12E8F-C00C-42C3-8C73-28989F5F3C3A}" type="slidenum">
              <a:rPr lang="fr-FR" smtClean="0"/>
              <a:t>‹N°›</a:t>
            </a:fld>
            <a:endParaRPr lang="fr-FR"/>
          </a:p>
        </p:txBody>
      </p:sp>
    </p:spTree>
    <p:extLst>
      <p:ext uri="{BB962C8B-B14F-4D97-AF65-F5344CB8AC3E}">
        <p14:creationId xmlns:p14="http://schemas.microsoft.com/office/powerpoint/2010/main" val="407242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195FBA7-BA56-4D83-A0E7-228C4F0428F9}" type="datetimeFigureOut">
              <a:rPr lang="fr-FR" smtClean="0"/>
              <a:t>05/02/2020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7E12E8F-C00C-42C3-8C73-28989F5F3C3A}" type="slidenum">
              <a:rPr lang="fr-FR" smtClean="0"/>
              <a:t>‹N°›</a:t>
            </a:fld>
            <a:endParaRPr lang="fr-FR"/>
          </a:p>
        </p:txBody>
      </p:sp>
    </p:spTree>
    <p:extLst>
      <p:ext uri="{BB962C8B-B14F-4D97-AF65-F5344CB8AC3E}">
        <p14:creationId xmlns:p14="http://schemas.microsoft.com/office/powerpoint/2010/main" val="366067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5FBA7-BA56-4D83-A0E7-228C4F0428F9}" type="datetimeFigureOut">
              <a:rPr lang="fr-FR" smtClean="0"/>
              <a:t>05/02/2020</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12E8F-C00C-42C3-8C73-28989F5F3C3A}" type="slidenum">
              <a:rPr lang="fr-FR" smtClean="0"/>
              <a:t>‹N°›</a:t>
            </a:fld>
            <a:endParaRPr lang="fr-FR"/>
          </a:p>
        </p:txBody>
      </p:sp>
    </p:spTree>
    <p:extLst>
      <p:ext uri="{BB962C8B-B14F-4D97-AF65-F5344CB8AC3E}">
        <p14:creationId xmlns:p14="http://schemas.microsoft.com/office/powerpoint/2010/main" val="358565349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alpha val="76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C4BF1E-619C-4AE6-91CD-8617167AC103}"/>
              </a:ext>
            </a:extLst>
          </p:cNvPr>
          <p:cNvSpPr/>
          <p:nvPr/>
        </p:nvSpPr>
        <p:spPr>
          <a:xfrm>
            <a:off x="2509007" y="870287"/>
            <a:ext cx="1865669" cy="5332229"/>
          </a:xfrm>
          <a:prstGeom prst="rect">
            <a:avLst/>
          </a:prstGeom>
        </p:spPr>
        <p:txBody>
          <a:bodyPr wrap="square">
            <a:spAutoFit/>
          </a:bodyPr>
          <a:lstStyle/>
          <a:p>
            <a:pPr algn="ctr"/>
            <a:r>
              <a:rPr lang="fr-FR" sz="1600" b="1" dirty="0" err="1" smtClean="0">
                <a:solidFill>
                  <a:srgbClr val="C00000"/>
                </a:solidFill>
                <a:latin typeface="Segoe UI Semibold" panose="020B0702040204020203" pitchFamily="34" charset="0"/>
                <a:ea typeface="Calibri" panose="020F0502020204030204" pitchFamily="34" charset="0"/>
                <a:cs typeface="Times New Roman" panose="02020603050405020304" pitchFamily="18" charset="0"/>
              </a:rPr>
              <a:t>Sublinae</a:t>
            </a:r>
            <a:r>
              <a:rPr lang="fr-FR" sz="1600" b="1" dirty="0" smtClean="0">
                <a:solidFill>
                  <a:srgbClr val="C00000"/>
                </a:solidFill>
                <a:latin typeface="Segoe UI Semibold" panose="020B0702040204020203" pitchFamily="34" charset="0"/>
                <a:ea typeface="Calibri" panose="020F0502020204030204" pitchFamily="34" charset="0"/>
                <a:cs typeface="Times New Roman" panose="02020603050405020304" pitchFamily="18" charset="0"/>
              </a:rPr>
              <a:t> </a:t>
            </a:r>
            <a:endParaRPr lang="fr-FR" sz="1600" b="1" dirty="0">
              <a:solidFill>
                <a:srgbClr val="C00000"/>
              </a:solidFill>
              <a:latin typeface="Segoe UI Semibold" panose="020B0702040204020203" pitchFamily="34" charset="0"/>
              <a:ea typeface="Calibri" panose="020F0502020204030204" pitchFamily="34" charset="0"/>
              <a:cs typeface="Times New Roman" panose="02020603050405020304" pitchFamily="18" charset="0"/>
            </a:endParaRPr>
          </a:p>
          <a:p>
            <a:pPr algn="ctr"/>
            <a:r>
              <a:rPr lang="fr-FR" sz="1400" b="1" dirty="0" smtClean="0">
                <a:solidFill>
                  <a:srgbClr val="C00000"/>
                </a:solidFill>
                <a:latin typeface="Segoe UI Semibold" panose="020B0702040204020203" pitchFamily="34" charset="0"/>
                <a:ea typeface="Calibri" panose="020F0502020204030204" pitchFamily="34" charset="0"/>
                <a:cs typeface="Times New Roman" panose="02020603050405020304" pitchFamily="18" charset="0"/>
              </a:rPr>
              <a:t>A. </a:t>
            </a:r>
            <a:r>
              <a:rPr lang="fr-FR" sz="1400" b="1" dirty="0" err="1" smtClean="0">
                <a:solidFill>
                  <a:srgbClr val="C00000"/>
                </a:solidFill>
                <a:latin typeface="Segoe UI Semibold" panose="020B0702040204020203" pitchFamily="34" charset="0"/>
                <a:ea typeface="Calibri" panose="020F0502020204030204" pitchFamily="34" charset="0"/>
                <a:cs typeface="Times New Roman" panose="02020603050405020304" pitchFamily="18" charset="0"/>
              </a:rPr>
              <a:t>Paret</a:t>
            </a:r>
            <a:endParaRPr lang="fr-FR" sz="1400" b="1" dirty="0">
              <a:solidFill>
                <a:srgbClr val="C00000"/>
              </a:solidFill>
              <a:latin typeface="Segoe UI Semibold" panose="020B0702040204020203" pitchFamily="34" charset="0"/>
              <a:ea typeface="Calibri" panose="020F0502020204030204" pitchFamily="34" charset="0"/>
              <a:cs typeface="Times New Roman" panose="02020603050405020304" pitchFamily="18" charset="0"/>
            </a:endParaRPr>
          </a:p>
          <a:p>
            <a:pPr algn="ctr"/>
            <a:r>
              <a:rPr lang="fr-FR" sz="105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3 cl – </a:t>
            </a:r>
            <a:r>
              <a:rPr lang="fr-FR" sz="1050" b="1" dirty="0" smtClean="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2 </a:t>
            </a:r>
            <a:r>
              <a:rPr lang="fr-FR" sz="105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a:t>
            </a:r>
          </a:p>
          <a:p>
            <a:endParaRPr lang="fr-FR" sz="1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fr-FR" sz="1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fr-FR" sz="1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Le domaine : </a:t>
            </a:r>
          </a:p>
          <a:p>
            <a:pPr algn="just"/>
            <a:r>
              <a:rPr lang="fr-FR" sz="1200" b="1" dirty="0">
                <a:latin typeface="Segoe UI Emoji" panose="020B0502040204020203" pitchFamily="34" charset="0"/>
                <a:ea typeface="Segoe UI Emoji" panose="020B0502040204020203" pitchFamily="34" charset="0"/>
                <a:cs typeface="Segoe UI" panose="020B0502040204020203" pitchFamily="34" charset="0"/>
              </a:rPr>
              <a:t>Créé en 1972, le domaine </a:t>
            </a:r>
            <a:r>
              <a:rPr lang="fr-FR" sz="1200" b="1" dirty="0" smtClean="0">
                <a:latin typeface="Segoe UI Emoji" panose="020B0502040204020203" pitchFamily="34" charset="0"/>
                <a:ea typeface="Segoe UI Emoji" panose="020B0502040204020203" pitchFamily="34" charset="0"/>
                <a:cs typeface="Segoe UI" panose="020B0502040204020203" pitchFamily="34" charset="0"/>
              </a:rPr>
              <a:t>A. </a:t>
            </a:r>
            <a:r>
              <a:rPr lang="fr-FR" sz="1200" b="1" dirty="0" err="1" smtClean="0">
                <a:latin typeface="Segoe UI Emoji" panose="020B0502040204020203" pitchFamily="34" charset="0"/>
                <a:ea typeface="Segoe UI Emoji" panose="020B0502040204020203" pitchFamily="34" charset="0"/>
                <a:cs typeface="Segoe UI" panose="020B0502040204020203" pitchFamily="34" charset="0"/>
              </a:rPr>
              <a:t>Paret</a:t>
            </a:r>
            <a:r>
              <a:rPr lang="fr-FR" sz="1200" b="1" dirty="0" smtClean="0">
                <a:latin typeface="Segoe UI Emoji" panose="020B0502040204020203" pitchFamily="34" charset="0"/>
                <a:ea typeface="Segoe UI Emoji" panose="020B0502040204020203" pitchFamily="34" charset="0"/>
                <a:cs typeface="Segoe UI" panose="020B0502040204020203" pitchFamily="34" charset="0"/>
              </a:rPr>
              <a:t> </a:t>
            </a:r>
            <a:r>
              <a:rPr lang="fr-FR" sz="1200" b="1" dirty="0">
                <a:latin typeface="Segoe UI Emoji" panose="020B0502040204020203" pitchFamily="34" charset="0"/>
                <a:ea typeface="Segoe UI Emoji" panose="020B0502040204020203" pitchFamily="34" charset="0"/>
                <a:cs typeface="Segoe UI" panose="020B0502040204020203" pitchFamily="34" charset="0"/>
              </a:rPr>
              <a:t>est situé au cœur de la vallée du </a:t>
            </a:r>
            <a:r>
              <a:rPr lang="fr-FR" sz="1200" b="1" dirty="0" smtClean="0">
                <a:latin typeface="Segoe UI Emoji" panose="020B0502040204020203" pitchFamily="34" charset="0"/>
                <a:ea typeface="Segoe UI Emoji" panose="020B0502040204020203" pitchFamily="34" charset="0"/>
                <a:cs typeface="Segoe UI" panose="020B0502040204020203" pitchFamily="34" charset="0"/>
              </a:rPr>
              <a:t>Rhône. Il </a:t>
            </a:r>
            <a:r>
              <a:rPr lang="fr-FR" sz="1200" b="1" dirty="0">
                <a:latin typeface="Segoe UI Emoji" panose="020B0502040204020203" pitchFamily="34" charset="0"/>
                <a:ea typeface="Segoe UI Emoji" panose="020B0502040204020203" pitchFamily="34" charset="0"/>
                <a:cs typeface="Segoe UI" panose="020B0502040204020203" pitchFamily="34" charset="0"/>
              </a:rPr>
              <a:t>plante </a:t>
            </a:r>
            <a:r>
              <a:rPr lang="fr-FR" sz="1200" b="1" dirty="0" smtClean="0">
                <a:latin typeface="Segoe UI Emoji" panose="020B0502040204020203" pitchFamily="34" charset="0"/>
                <a:ea typeface="Segoe UI Emoji" panose="020B0502040204020203" pitchFamily="34" charset="0"/>
                <a:cs typeface="Segoe UI" panose="020B0502040204020203" pitchFamily="34" charset="0"/>
              </a:rPr>
              <a:t>les </a:t>
            </a:r>
            <a:r>
              <a:rPr lang="fr-FR" sz="1200" b="1" dirty="0">
                <a:latin typeface="Segoe UI Emoji" panose="020B0502040204020203" pitchFamily="34" charset="0"/>
                <a:ea typeface="Segoe UI Emoji" panose="020B0502040204020203" pitchFamily="34" charset="0"/>
                <a:cs typeface="Segoe UI" panose="020B0502040204020203" pitchFamily="34" charset="0"/>
              </a:rPr>
              <a:t>cépages Syrah et </a:t>
            </a:r>
            <a:r>
              <a:rPr lang="fr-FR" sz="1200" b="1" dirty="0" err="1">
                <a:latin typeface="Segoe UI Emoji" panose="020B0502040204020203" pitchFamily="34" charset="0"/>
                <a:ea typeface="Segoe UI Emoji" panose="020B0502040204020203" pitchFamily="34" charset="0"/>
                <a:cs typeface="Segoe UI" panose="020B0502040204020203" pitchFamily="34" charset="0"/>
              </a:rPr>
              <a:t>Viognier</a:t>
            </a:r>
            <a:r>
              <a:rPr lang="fr-FR" sz="1200" b="1" dirty="0">
                <a:latin typeface="Segoe UI Emoji" panose="020B0502040204020203" pitchFamily="34" charset="0"/>
                <a:ea typeface="Segoe UI Emoji" panose="020B0502040204020203" pitchFamily="34" charset="0"/>
                <a:cs typeface="Segoe UI" panose="020B0502040204020203" pitchFamily="34" charset="0"/>
              </a:rPr>
              <a:t> pour la production typique de la région</a:t>
            </a:r>
            <a:r>
              <a:rPr lang="fr-FR" sz="1200" b="1" dirty="0" smtClean="0">
                <a:latin typeface="Segoe UI Emoji" panose="020B0502040204020203" pitchFamily="34" charset="0"/>
                <a:ea typeface="Segoe UI Emoji" panose="020B0502040204020203" pitchFamily="34" charset="0"/>
                <a:cs typeface="Segoe UI" panose="020B0502040204020203" pitchFamily="34" charset="0"/>
              </a:rPr>
              <a:t>.</a:t>
            </a:r>
            <a:r>
              <a:rPr lang="fr-FR" sz="1200" b="1" dirty="0">
                <a:latin typeface="Segoe UI Emoji" panose="020B0502040204020203" pitchFamily="34" charset="0"/>
                <a:ea typeface="Segoe UI Emoji" panose="020B0502040204020203" pitchFamily="34" charset="0"/>
              </a:rPr>
              <a:t> Les premières plantations </a:t>
            </a:r>
            <a:r>
              <a:rPr lang="fr-FR" sz="1200" b="1" dirty="0" smtClean="0">
                <a:latin typeface="Segoe UI Emoji" panose="020B0502040204020203" pitchFamily="34" charset="0"/>
                <a:ea typeface="Segoe UI Emoji" panose="020B0502040204020203" pitchFamily="34" charset="0"/>
              </a:rPr>
              <a:t>du domaine sur </a:t>
            </a:r>
            <a:r>
              <a:rPr lang="fr-FR" sz="1200" b="1" dirty="0" err="1">
                <a:latin typeface="Segoe UI Emoji" panose="020B0502040204020203" pitchFamily="34" charset="0"/>
                <a:ea typeface="Segoe UI Emoji" panose="020B0502040204020203" pitchFamily="34" charset="0"/>
              </a:rPr>
              <a:t>Seyssuel</a:t>
            </a:r>
            <a:r>
              <a:rPr lang="fr-FR" sz="1200" b="1" dirty="0">
                <a:latin typeface="Segoe UI Emoji" panose="020B0502040204020203" pitchFamily="34" charset="0"/>
                <a:ea typeface="Segoe UI Emoji" panose="020B0502040204020203" pitchFamily="34" charset="0"/>
              </a:rPr>
              <a:t> datent de </a:t>
            </a:r>
            <a:r>
              <a:rPr lang="fr-FR" sz="1200" b="1" dirty="0" smtClean="0">
                <a:latin typeface="Segoe UI Emoji" panose="020B0502040204020203" pitchFamily="34" charset="0"/>
                <a:ea typeface="Segoe UI Emoji" panose="020B0502040204020203" pitchFamily="34" charset="0"/>
              </a:rPr>
              <a:t>2000. </a:t>
            </a:r>
            <a:endParaRPr lang="fr-FR" sz="1200" b="1" dirty="0">
              <a:latin typeface="Segoe UI Emoji" panose="020B0502040204020203" pitchFamily="34" charset="0"/>
              <a:ea typeface="Segoe UI Emoji" panose="020B0502040204020203" pitchFamily="34" charset="0"/>
              <a:cs typeface="Segoe UI" panose="020B0502040204020203" pitchFamily="34"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Le vin : </a:t>
            </a:r>
          </a:p>
          <a:p>
            <a:pPr algn="just"/>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Ses vignes se situent sur la commune de </a:t>
            </a:r>
            <a:r>
              <a:rPr lang="fr-FR" sz="1200" b="1" dirty="0" err="1" smtClean="0">
                <a:latin typeface="Segoe UI Emoji" panose="020B0502040204020203" pitchFamily="34" charset="0"/>
                <a:ea typeface="Segoe UI Emoji" panose="020B0502040204020203" pitchFamily="34" charset="0"/>
                <a:cs typeface="Times New Roman" panose="02020603050405020304" pitchFamily="18" charset="0"/>
              </a:rPr>
              <a:t>Seyssuel</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 sur des </a:t>
            </a:r>
            <a:r>
              <a:rPr lang="fr-FR" sz="1200" b="1" dirty="0" err="1" smtClean="0">
                <a:latin typeface="Segoe UI Emoji" panose="020B0502040204020203" pitchFamily="34" charset="0"/>
                <a:ea typeface="Segoe UI Emoji" panose="020B0502040204020203" pitchFamily="34" charset="0"/>
                <a:cs typeface="Times New Roman" panose="02020603050405020304" pitchFamily="18" charset="0"/>
              </a:rPr>
              <a:t>micashistes</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 et sont âgées de presque 20 ans. Élevage sur lies fines pendant environ un an, sur des futs de </a:t>
            </a:r>
            <a:r>
              <a:rPr lang="fr-FR" sz="1200" b="1" dirty="0" err="1" smtClean="0">
                <a:latin typeface="Segoe UI Emoji" panose="020B0502040204020203" pitchFamily="34" charset="0"/>
                <a:ea typeface="Segoe UI Emoji" panose="020B0502040204020203" pitchFamily="34" charset="0"/>
                <a:cs typeface="Times New Roman" panose="02020603050405020304" pitchFamily="18" charset="0"/>
              </a:rPr>
              <a:t>chene</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 neufs.</a:t>
            </a:r>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9AF4F9-2180-4DD7-97AF-ED28DABBD8A6}"/>
              </a:ext>
            </a:extLst>
          </p:cNvPr>
          <p:cNvSpPr/>
          <p:nvPr/>
        </p:nvSpPr>
        <p:spPr>
          <a:xfrm>
            <a:off x="4753899" y="870288"/>
            <a:ext cx="1865669" cy="5516895"/>
          </a:xfrm>
          <a:prstGeom prst="rect">
            <a:avLst/>
          </a:prstGeom>
          <a:noFill/>
        </p:spPr>
        <p:txBody>
          <a:bodyPr wrap="square">
            <a:spAutoFit/>
          </a:bodyPr>
          <a:lstStyle/>
          <a:p>
            <a:pPr algn="ctr"/>
            <a:r>
              <a:rPr lang="fr-FR" sz="1600" b="1" dirty="0" smtClean="0">
                <a:solidFill>
                  <a:srgbClr val="C00000"/>
                </a:solidFill>
                <a:latin typeface="Segoe UI Semibold" panose="020B0702040204020203" pitchFamily="34" charset="0"/>
                <a:ea typeface="Calibri" panose="020F0502020204030204" pitchFamily="34" charset="0"/>
                <a:cs typeface="Times New Roman" panose="02020603050405020304" pitchFamily="18" charset="0"/>
              </a:rPr>
              <a:t>Saint-Joseph</a:t>
            </a:r>
            <a:endParaRPr lang="fr-FR" sz="1600" b="1" dirty="0">
              <a:solidFill>
                <a:srgbClr val="C00000"/>
              </a:solidFill>
              <a:latin typeface="Segoe UI Semibold" panose="020B0702040204020203" pitchFamily="34" charset="0"/>
              <a:ea typeface="Calibri" panose="020F0502020204030204" pitchFamily="34" charset="0"/>
              <a:cs typeface="Times New Roman" panose="02020603050405020304" pitchFamily="18" charset="0"/>
            </a:endParaRPr>
          </a:p>
          <a:p>
            <a:pPr algn="ctr"/>
            <a:r>
              <a:rPr lang="fr-FR" sz="1400" b="1" dirty="0" smtClean="0">
                <a:solidFill>
                  <a:srgbClr val="C00000"/>
                </a:solidFill>
                <a:latin typeface="Segoe UI Semibold" panose="020B0702040204020203" pitchFamily="34" charset="0"/>
                <a:ea typeface="Calibri" panose="020F0502020204030204" pitchFamily="34" charset="0"/>
                <a:cs typeface="Times New Roman" panose="02020603050405020304" pitchFamily="18" charset="0"/>
              </a:rPr>
              <a:t>Pierre-Jean Villa</a:t>
            </a:r>
            <a:endParaRPr lang="fr-FR" sz="1400" b="1" dirty="0">
              <a:solidFill>
                <a:srgbClr val="C00000"/>
              </a:solidFill>
              <a:latin typeface="Segoe UI Semibold" panose="020B0702040204020203" pitchFamily="34" charset="0"/>
              <a:ea typeface="Calibri" panose="020F0502020204030204" pitchFamily="34" charset="0"/>
              <a:cs typeface="Times New Roman" panose="02020603050405020304" pitchFamily="18" charset="0"/>
            </a:endParaRPr>
          </a:p>
          <a:p>
            <a:pPr algn="ctr"/>
            <a:r>
              <a:rPr lang="fr-FR" sz="105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3 cl – 2 €</a:t>
            </a:r>
          </a:p>
          <a:p>
            <a:pPr algn="just"/>
            <a:endParaRPr lang="fr-FR" sz="12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b="1"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Le domaine </a:t>
            </a:r>
            <a:r>
              <a:rPr lang="fr-FR" sz="1200" b="1" dirty="0">
                <a:latin typeface="Segoe UI Emoji" panose="020B0502040204020203" pitchFamily="34" charset="0"/>
                <a:ea typeface="Segoe UI Emoji" panose="020B0502040204020203" pitchFamily="34" charset="0"/>
                <a:cs typeface="Times New Roman" panose="02020603050405020304" pitchFamily="18" charset="0"/>
              </a:rPr>
              <a:t>: </a:t>
            </a:r>
          </a:p>
          <a:p>
            <a:pPr algn="just"/>
            <a:r>
              <a:rPr lang="fr-FR" sz="1200" b="1" dirty="0" smtClean="0">
                <a:latin typeface="Segoe UI Emoji" panose="020B0502040204020203" pitchFamily="34" charset="0"/>
                <a:ea typeface="Segoe UI Emoji" panose="020B0502040204020203" pitchFamily="34" charset="0"/>
              </a:rPr>
              <a:t>Après un passage chez plusieurs grands nom du vin, Pierre-Jean Villa se lance et s’installe en tant que vigneron en 2009. Il produit 14 hectares sur les deux rives de la vallée du Rhône Nord.</a:t>
            </a:r>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smtClean="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smtClean="0">
              <a:solidFill>
                <a:srgbClr val="C00000"/>
              </a:solidFill>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smtClean="0">
              <a:solidFill>
                <a:srgbClr val="C00000"/>
              </a:solidFill>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smtClean="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Le </a:t>
            </a:r>
            <a:r>
              <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vin : </a:t>
            </a:r>
          </a:p>
          <a:p>
            <a:pPr algn="just"/>
            <a:r>
              <a:rPr lang="fr-FR" sz="1200" b="1" dirty="0" smtClean="0">
                <a:latin typeface="Segoe UI Emoji" panose="020B0502040204020203" pitchFamily="34" charset="0"/>
                <a:ea typeface="Segoe UI Emoji" panose="020B0502040204020203" pitchFamily="34" charset="0"/>
              </a:rPr>
              <a:t>Saint Joseph produit sur le Nord de l’appellation, sur des sols légers sur un socle granitique. Le cépage syrah, propre à l’appellation, est ici élevé </a:t>
            </a:r>
            <a:r>
              <a:rPr lang="fr-FR" sz="1200" b="1" dirty="0" err="1" smtClean="0">
                <a:latin typeface="Segoe UI Emoji" panose="020B0502040204020203" pitchFamily="34" charset="0"/>
                <a:ea typeface="Segoe UI Emoji" panose="020B0502040204020203" pitchFamily="34" charset="0"/>
              </a:rPr>
              <a:t>penda,t</a:t>
            </a:r>
            <a:r>
              <a:rPr lang="fr-FR" sz="1200" b="1" dirty="0" smtClean="0">
                <a:latin typeface="Segoe UI Emoji" panose="020B0502040204020203" pitchFamily="34" charset="0"/>
                <a:ea typeface="Segoe UI Emoji" panose="020B0502040204020203" pitchFamily="34" charset="0"/>
              </a:rPr>
              <a:t> 1 an en demi muids de 500L de deux vins.</a:t>
            </a:r>
            <a:endPar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EA717AE7-652A-42C6-AC08-2B3C8A37C160}"/>
              </a:ext>
            </a:extLst>
          </p:cNvPr>
          <p:cNvSpPr/>
          <p:nvPr/>
        </p:nvSpPr>
        <p:spPr>
          <a:xfrm>
            <a:off x="269542" y="870287"/>
            <a:ext cx="1865670" cy="5332229"/>
          </a:xfrm>
          <a:prstGeom prst="rect">
            <a:avLst/>
          </a:prstGeom>
        </p:spPr>
        <p:txBody>
          <a:bodyPr wrap="square">
            <a:spAutoFit/>
          </a:bodyPr>
          <a:lstStyle/>
          <a:p>
            <a:pPr algn="ctr"/>
            <a:r>
              <a:rPr lang="fr-FR" sz="1600" dirty="0" smtClean="0">
                <a:solidFill>
                  <a:srgbClr val="C00000"/>
                </a:solidFill>
                <a:latin typeface="Segoe UI Semibold" panose="020B0702040204020203" pitchFamily="34" charset="0"/>
                <a:ea typeface="Calibri" panose="020F0502020204030204" pitchFamily="34" charset="0"/>
                <a:cs typeface="Times New Roman" panose="02020603050405020304" pitchFamily="18" charset="0"/>
              </a:rPr>
              <a:t>Syrah</a:t>
            </a:r>
            <a:endParaRPr lang="fr-FR" sz="1600" dirty="0" smtClean="0">
              <a:solidFill>
                <a:srgbClr val="C00000"/>
              </a:solidFill>
              <a:latin typeface="Segoe UI Semibold" panose="020B0702040204020203" pitchFamily="34" charset="0"/>
              <a:ea typeface="Calibri" panose="020F0502020204030204" pitchFamily="34" charset="0"/>
              <a:cs typeface="Times New Roman" panose="02020603050405020304" pitchFamily="18" charset="0"/>
            </a:endParaRPr>
          </a:p>
          <a:p>
            <a:pPr algn="ctr"/>
            <a:r>
              <a:rPr lang="fr-FR" sz="1400" dirty="0" smtClean="0">
                <a:solidFill>
                  <a:srgbClr val="C00000"/>
                </a:solidFill>
                <a:latin typeface="Segoe UI Semibold" panose="020B0702040204020203" pitchFamily="34" charset="0"/>
                <a:ea typeface="Calibri" panose="020F0502020204030204" pitchFamily="34" charset="0"/>
                <a:cs typeface="Times New Roman" panose="02020603050405020304" pitchFamily="18" charset="0"/>
              </a:rPr>
              <a:t>Yves Cuilleron</a:t>
            </a:r>
            <a:endParaRPr lang="fr-FR" sz="1100" i="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r>
              <a:rPr lang="fr-FR" sz="1050" b="1" dirty="0" smtClean="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3 </a:t>
            </a:r>
            <a:r>
              <a:rPr lang="fr-FR" sz="105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cl – </a:t>
            </a:r>
            <a:r>
              <a:rPr lang="fr-FR" sz="1050" b="1" dirty="0" smtClean="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1 </a:t>
            </a:r>
            <a:r>
              <a:rPr lang="fr-FR" sz="105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a:t>
            </a:r>
          </a:p>
          <a:p>
            <a:pPr algn="just"/>
            <a:endParaRPr lang="fr-FR" sz="12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Le domaine : </a:t>
            </a:r>
          </a:p>
          <a:p>
            <a:pPr algn="just"/>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Yves Cuilleron démarre son activité en reprenant le domaine de son oncle et son grand-père en 1987. Il produit actuellement 75 hectares dans la vallée du Rhôn</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e Nord, sur les deux rives.</a:t>
            </a:r>
            <a:endParaRPr lang="fr-FR" sz="1200" b="1" dirty="0" smtClean="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smtClean="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Le vin : </a:t>
            </a:r>
          </a:p>
          <a:p>
            <a:pPr algn="just"/>
            <a:r>
              <a:rPr lang="fr-FR" sz="1200" b="1" dirty="0" smtClean="0">
                <a:latin typeface="Segoe UI Emoji" panose="020B0502040204020203" pitchFamily="34" charset="0"/>
                <a:ea typeface="Segoe UI Emoji" panose="020B0502040204020203" pitchFamily="34" charset="0"/>
              </a:rPr>
              <a:t>Sur des terroirs granitiques de la zone Collines Rhodaniennes, ce vin est en 100% Syrah, c’est un vin aromatique, sur la </a:t>
            </a:r>
            <a:r>
              <a:rPr lang="fr-FR" sz="1200" b="1" dirty="0" smtClean="0">
                <a:latin typeface="Segoe UI Emoji" panose="020B0502040204020203" pitchFamily="34" charset="0"/>
                <a:ea typeface="Segoe UI Emoji" panose="020B0502040204020203" pitchFamily="34" charset="0"/>
              </a:rPr>
              <a:t>fraicheur, </a:t>
            </a:r>
            <a:r>
              <a:rPr lang="fr-FR" sz="1200" b="1" dirty="0">
                <a:latin typeface="Segoe UI Emoji" panose="020B0502040204020203" pitchFamily="34" charset="0"/>
                <a:ea typeface="Segoe UI Emoji" panose="020B0502040204020203" pitchFamily="34" charset="0"/>
              </a:rPr>
              <a:t>à boire dans </a:t>
            </a:r>
            <a:r>
              <a:rPr lang="fr-FR" sz="1200" b="1" dirty="0" smtClean="0">
                <a:latin typeface="Segoe UI Emoji" panose="020B0502040204020203" pitchFamily="34" charset="0"/>
                <a:ea typeface="Segoe UI Emoji" panose="020B0502040204020203" pitchFamily="34" charset="0"/>
              </a:rPr>
              <a:t>sa jeunesse pour ses arômes fruités.</a:t>
            </a:r>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3F2D87A4-AC46-408F-8026-3256BEA778CD}"/>
              </a:ext>
            </a:extLst>
          </p:cNvPr>
          <p:cNvSpPr/>
          <p:nvPr/>
        </p:nvSpPr>
        <p:spPr>
          <a:xfrm>
            <a:off x="6924372" y="870288"/>
            <a:ext cx="1865670" cy="5332229"/>
          </a:xfrm>
          <a:prstGeom prst="rect">
            <a:avLst/>
          </a:prstGeom>
        </p:spPr>
        <p:txBody>
          <a:bodyPr wrap="square">
            <a:spAutoFit/>
          </a:bodyPr>
          <a:lstStyle/>
          <a:p>
            <a:pPr algn="ctr"/>
            <a:r>
              <a:rPr lang="fr-FR" sz="1600" b="1" dirty="0">
                <a:solidFill>
                  <a:srgbClr val="C00000"/>
                </a:solidFill>
                <a:latin typeface="Segoe UI Semibold" panose="020B0702040204020203" pitchFamily="34" charset="0"/>
                <a:ea typeface="Calibri" panose="020F0502020204030204" pitchFamily="34" charset="0"/>
                <a:cs typeface="Times New Roman" panose="02020603050405020304" pitchFamily="18" charset="0"/>
              </a:rPr>
              <a:t>Côte-Rôtie</a:t>
            </a:r>
            <a:r>
              <a:rPr lang="fr-FR" sz="1400" b="1" dirty="0">
                <a:solidFill>
                  <a:srgbClr val="C00000"/>
                </a:solidFill>
                <a:latin typeface="Segoe UI Semibold" panose="020B0702040204020203" pitchFamily="34" charset="0"/>
                <a:ea typeface="Calibri" panose="020F0502020204030204" pitchFamily="34" charset="0"/>
                <a:cs typeface="Times New Roman" panose="02020603050405020304" pitchFamily="18" charset="0"/>
              </a:rPr>
              <a:t> </a:t>
            </a:r>
          </a:p>
          <a:p>
            <a:pPr algn="ctr"/>
            <a:r>
              <a:rPr lang="fr-FR" sz="1400" b="1" dirty="0">
                <a:solidFill>
                  <a:srgbClr val="C00000"/>
                </a:solidFill>
                <a:latin typeface="Segoe UI Semibold" panose="020B0702040204020203" pitchFamily="34" charset="0"/>
                <a:ea typeface="Calibri" panose="020F0502020204030204" pitchFamily="34" charset="0"/>
                <a:cs typeface="Times New Roman" panose="02020603050405020304" pitchFamily="18" charset="0"/>
              </a:rPr>
              <a:t>Jazz à Vienne</a:t>
            </a:r>
          </a:p>
          <a:p>
            <a:pPr algn="ctr"/>
            <a:r>
              <a:rPr lang="fr-FR" sz="105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3 cl – 3 €</a:t>
            </a:r>
          </a:p>
          <a:p>
            <a:pPr algn="just"/>
            <a:endParaRPr lang="fr-FR" sz="1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Le domaine : </a:t>
            </a:r>
          </a:p>
          <a:p>
            <a:pPr algn="just"/>
            <a:r>
              <a:rPr lang="fr-FR" sz="1200" b="1" dirty="0">
                <a:latin typeface="Segoe UI Emoji" panose="020B0502040204020203" pitchFamily="34" charset="0"/>
                <a:ea typeface="Segoe UI Emoji" panose="020B0502040204020203" pitchFamily="34" charset="0"/>
              </a:rPr>
              <a:t>Cette cuvée, un vin spécialement fait pour l’occasion à moins de 500 bouteilles, est née de la collaboration entre le festival Jazz à Vienne et les vignerons des domaines Vins de Vienne Gangloff, </a:t>
            </a:r>
            <a:r>
              <a:rPr lang="fr-FR" sz="1200" b="1" dirty="0" smtClean="0">
                <a:latin typeface="Segoe UI Emoji" panose="020B0502040204020203" pitchFamily="34" charset="0"/>
                <a:ea typeface="Segoe UI Emoji" panose="020B0502040204020203" pitchFamily="34" charset="0"/>
              </a:rPr>
              <a:t>Gerin, Gaillard</a:t>
            </a:r>
            <a:r>
              <a:rPr lang="fr-FR" sz="1200" b="1" dirty="0">
                <a:latin typeface="Segoe UI Emoji" panose="020B0502040204020203" pitchFamily="34" charset="0"/>
                <a:ea typeface="Segoe UI Emoji" panose="020B0502040204020203" pitchFamily="34" charset="0"/>
              </a:rPr>
              <a:t>, </a:t>
            </a:r>
            <a:r>
              <a:rPr lang="fr-FR" sz="1200" b="1" dirty="0" smtClean="0">
                <a:latin typeface="Segoe UI Emoji" panose="020B0502040204020203" pitchFamily="34" charset="0"/>
                <a:ea typeface="Segoe UI Emoji" panose="020B0502040204020203" pitchFamily="34" charset="0"/>
              </a:rPr>
              <a:t>et Cuilleron.</a:t>
            </a:r>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rPr>
              <a:t>Le vin : </a:t>
            </a:r>
          </a:p>
          <a:p>
            <a:pPr algn="just"/>
            <a:r>
              <a:rPr lang="fr-FR" sz="1200" b="1" dirty="0">
                <a:latin typeface="Segoe UI Emoji" panose="020B0502040204020203" pitchFamily="34" charset="0"/>
                <a:ea typeface="Segoe UI Emoji" panose="020B0502040204020203" pitchFamily="34" charset="0"/>
              </a:rPr>
              <a:t>Le Cote-Rôtie est un vin du cépage syrah, planté sur des schistes </a:t>
            </a:r>
            <a:r>
              <a:rPr lang="fr-FR" sz="1200" b="1" dirty="0" smtClean="0">
                <a:latin typeface="Segoe UI Emoji" panose="020B0502040204020203" pitchFamily="34" charset="0"/>
                <a:ea typeface="Segoe UI Emoji" panose="020B0502040204020203" pitchFamily="34" charset="0"/>
              </a:rPr>
              <a:t>en </a:t>
            </a:r>
            <a:r>
              <a:rPr lang="fr-FR" sz="1200" b="1" dirty="0">
                <a:latin typeface="Segoe UI Emoji" panose="020B0502040204020203" pitchFamily="34" charset="0"/>
                <a:ea typeface="Segoe UI Emoji" panose="020B0502040204020203" pitchFamily="34" charset="0"/>
              </a:rPr>
              <a:t>rive droite du Rhône, issu de parcelles </a:t>
            </a:r>
            <a:r>
              <a:rPr lang="fr-FR" sz="1200" b="1" dirty="0" smtClean="0">
                <a:latin typeface="Segoe UI Emoji" panose="020B0502040204020203" pitchFamily="34" charset="0"/>
                <a:ea typeface="Segoe UI Emoji" panose="020B0502040204020203" pitchFamily="34" charset="0"/>
              </a:rPr>
              <a:t>de Cote-Blonde </a:t>
            </a:r>
            <a:r>
              <a:rPr lang="fr-FR" sz="1200" b="1" dirty="0">
                <a:latin typeface="Segoe UI Emoji" panose="020B0502040204020203" pitchFamily="34" charset="0"/>
                <a:ea typeface="Segoe UI Emoji" panose="020B0502040204020203" pitchFamily="34" charset="0"/>
              </a:rPr>
              <a:t>et Cote Brune. Ce vin rouge est élevé en </a:t>
            </a:r>
            <a:r>
              <a:rPr lang="fr-FR" sz="1200" b="1" dirty="0" smtClean="0">
                <a:latin typeface="Segoe UI Emoji" panose="020B0502040204020203" pitchFamily="34" charset="0"/>
                <a:ea typeface="Segoe UI Emoji" panose="020B0502040204020203" pitchFamily="34" charset="0"/>
              </a:rPr>
              <a:t>fûts </a:t>
            </a:r>
            <a:r>
              <a:rPr lang="fr-FR" sz="1200" b="1" dirty="0">
                <a:latin typeface="Segoe UI Emoji" panose="020B0502040204020203" pitchFamily="34" charset="0"/>
                <a:ea typeface="Segoe UI Emoji" panose="020B0502040204020203" pitchFamily="34" charset="0"/>
              </a:rPr>
              <a:t>de </a:t>
            </a:r>
            <a:r>
              <a:rPr lang="fr-FR" sz="1200" b="1" dirty="0" smtClean="0">
                <a:latin typeface="Segoe UI Emoji" panose="020B0502040204020203" pitchFamily="34" charset="0"/>
                <a:ea typeface="Segoe UI Emoji" panose="020B0502040204020203" pitchFamily="34" charset="0"/>
              </a:rPr>
              <a:t>chêne.</a:t>
            </a:r>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FFCEE012-037C-423F-8119-A224926E17CA}"/>
              </a:ext>
            </a:extLst>
          </p:cNvPr>
          <p:cNvSpPr/>
          <p:nvPr/>
        </p:nvSpPr>
        <p:spPr>
          <a:xfrm>
            <a:off x="2046443" y="69096"/>
            <a:ext cx="5051113" cy="530082"/>
          </a:xfrm>
          <a:prstGeom prst="rect">
            <a:avLst/>
          </a:prstGeom>
        </p:spPr>
        <p:txBody>
          <a:bodyPr wrap="square">
            <a:spAutoFit/>
          </a:bodyPr>
          <a:lstStyle/>
          <a:p>
            <a:pPr algn="ctr">
              <a:lnSpc>
                <a:spcPct val="107000"/>
              </a:lnSpc>
              <a:spcAft>
                <a:spcPts val="800"/>
              </a:spcAft>
            </a:pPr>
            <a:r>
              <a:rPr lang="fr-FR" sz="2800" b="1" dirty="0">
                <a:latin typeface="Cambria" panose="02040503050406030204" pitchFamily="18" charset="0"/>
                <a:ea typeface="Calibri" panose="020F0502020204030204" pitchFamily="34" charset="0"/>
                <a:cs typeface="Times New Roman" panose="02020603050405020304" pitchFamily="18" charset="0"/>
              </a:rPr>
              <a:t>Carte des Vins – Rouges </a:t>
            </a:r>
            <a:endParaRPr lang="fr-FR"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873158" y="1274618"/>
            <a:ext cx="1145291" cy="1069835"/>
          </a:xfrm>
          <a:prstGeom prst="rect">
            <a:avLst/>
          </a:prstGeom>
        </p:spPr>
      </p:pic>
    </p:spTree>
    <p:extLst>
      <p:ext uri="{BB962C8B-B14F-4D97-AF65-F5344CB8AC3E}">
        <p14:creationId xmlns:p14="http://schemas.microsoft.com/office/powerpoint/2010/main" val="1731228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66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B9AF4F9-2180-4DD7-97AF-ED28DABBD8A6}"/>
              </a:ext>
            </a:extLst>
          </p:cNvPr>
          <p:cNvSpPr/>
          <p:nvPr/>
        </p:nvSpPr>
        <p:spPr>
          <a:xfrm>
            <a:off x="578781" y="712540"/>
            <a:ext cx="1865669" cy="5516895"/>
          </a:xfrm>
          <a:prstGeom prst="rect">
            <a:avLst/>
          </a:prstGeom>
          <a:noFill/>
        </p:spPr>
        <p:txBody>
          <a:bodyPr wrap="square">
            <a:spAutoFit/>
          </a:bodyPr>
          <a:lstStyle/>
          <a:p>
            <a:pPr algn="ctr"/>
            <a:r>
              <a:rPr lang="fr-FR" sz="1600" b="1" dirty="0" err="1" smtClean="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rPr>
              <a:t>Viognier</a:t>
            </a:r>
            <a:r>
              <a:rPr lang="fr-FR" sz="1600" b="1" dirty="0" smtClean="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rPr>
              <a:t> </a:t>
            </a:r>
            <a:endParaRPr lang="fr-FR" sz="1600" b="1" dirty="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endParaRPr>
          </a:p>
          <a:p>
            <a:pPr algn="ctr"/>
            <a:r>
              <a:rPr lang="fr-FR" sz="1400" b="1" dirty="0" smtClean="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rPr>
              <a:t>Jeanne Gaillard</a:t>
            </a:r>
            <a:endParaRPr lang="fr-FR" sz="1400" b="1" dirty="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endParaRPr>
          </a:p>
          <a:p>
            <a:pPr algn="ctr"/>
            <a:r>
              <a:rPr lang="fr-FR" sz="105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3 cl – </a:t>
            </a:r>
            <a:r>
              <a:rPr lang="fr-FR" sz="1050" b="1" dirty="0" smtClean="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1 </a:t>
            </a:r>
            <a:r>
              <a:rPr lang="fr-FR" sz="105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a:t>
            </a:r>
          </a:p>
          <a:p>
            <a:pPr algn="just"/>
            <a:endParaRPr lang="fr-FR" sz="1200" b="1"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20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Le domaine : </a:t>
            </a:r>
            <a:endParaRPr lang="fr-FR" sz="1200" b="1" dirty="0" smtClean="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Pierre Gaillard se lance dans son propre domaine en 1981 et se développe entre la vallée du Rhône et le Languedoc. Il travaille aujourd’hui avec sa femme et ses trois enfants pour 77 hectares de vignes sur de nombreuses appellations.</a:t>
            </a:r>
            <a:endParaRPr lang="fr-FR" sz="1200" b="1" dirty="0" smtClean="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smtClean="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Le vin : </a:t>
            </a:r>
          </a:p>
          <a:p>
            <a:pPr algn="just"/>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Ce vin est produit par sa fille Jeanne, c’est un 100% </a:t>
            </a:r>
            <a:r>
              <a:rPr lang="fr-FR" sz="1200" b="1" dirty="0" err="1" smtClean="0">
                <a:latin typeface="Segoe UI Emoji" panose="020B0502040204020203" pitchFamily="34" charset="0"/>
                <a:ea typeface="Segoe UI Emoji" panose="020B0502040204020203" pitchFamily="34" charset="0"/>
                <a:cs typeface="Times New Roman" panose="02020603050405020304" pitchFamily="18" charset="0"/>
              </a:rPr>
              <a:t>viognier</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 issus de la Drôme et du Rhône. Avec sept mois d’élevage en barriques de chêne, c’est un </a:t>
            </a:r>
            <a:r>
              <a:rPr lang="fr-FR" sz="1200" b="1" dirty="0">
                <a:latin typeface="Segoe UI Emoji" panose="020B0502040204020203" pitchFamily="34" charset="0"/>
                <a:ea typeface="Segoe UI Emoji" panose="020B0502040204020203" pitchFamily="34" charset="0"/>
                <a:cs typeface="Times New Roman" panose="02020603050405020304" pitchFamily="18" charset="0"/>
              </a:rPr>
              <a:t>vin </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onctueux, frais et </a:t>
            </a:r>
            <a:r>
              <a:rPr lang="fr-FR" sz="1200" b="1" dirty="0">
                <a:latin typeface="Segoe UI Emoji" panose="020B0502040204020203" pitchFamily="34" charset="0"/>
                <a:ea typeface="Segoe UI Emoji" panose="020B0502040204020203" pitchFamily="34" charset="0"/>
                <a:cs typeface="Times New Roman" panose="02020603050405020304" pitchFamily="18" charset="0"/>
              </a:rPr>
              <a:t>aromatique.</a:t>
            </a:r>
            <a:endPar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3F2D87A4-AC46-408F-8026-3256BEA778CD}"/>
              </a:ext>
            </a:extLst>
          </p:cNvPr>
          <p:cNvSpPr/>
          <p:nvPr/>
        </p:nvSpPr>
        <p:spPr>
          <a:xfrm>
            <a:off x="6924376" y="712540"/>
            <a:ext cx="1865670" cy="5332229"/>
          </a:xfrm>
          <a:prstGeom prst="rect">
            <a:avLst/>
          </a:prstGeom>
        </p:spPr>
        <p:txBody>
          <a:bodyPr wrap="square">
            <a:spAutoFit/>
          </a:bodyPr>
          <a:lstStyle/>
          <a:p>
            <a:pPr algn="ctr"/>
            <a:r>
              <a:rPr lang="fr-FR" sz="1600" dirty="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rPr>
              <a:t>Condrieu</a:t>
            </a:r>
            <a:r>
              <a:rPr lang="fr-FR" sz="1600" b="1" dirty="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rPr>
              <a:t> </a:t>
            </a:r>
          </a:p>
          <a:p>
            <a:pPr algn="ctr"/>
            <a:r>
              <a:rPr lang="fr-FR" sz="1400" b="1" dirty="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rPr>
              <a:t>Jazz à Vienne</a:t>
            </a:r>
          </a:p>
          <a:p>
            <a:pPr algn="ctr"/>
            <a:r>
              <a:rPr lang="fr-FR" sz="105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3 cl – 3 €</a:t>
            </a:r>
          </a:p>
          <a:p>
            <a:pPr algn="just"/>
            <a:endParaRPr lang="fr-FR" sz="12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b="1" dirty="0" smtClean="0">
              <a:solidFill>
                <a:srgbClr val="C00000"/>
              </a:solidFill>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solidFill>
                <a:srgbClr val="C00000"/>
              </a:solidFill>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Le domaine : </a:t>
            </a:r>
          </a:p>
          <a:p>
            <a:pPr algn="just"/>
            <a:r>
              <a:rPr lang="fr-FR" sz="1200" b="1" dirty="0">
                <a:latin typeface="Segoe UI Emoji" panose="020B0502040204020203" pitchFamily="34" charset="0"/>
                <a:ea typeface="Segoe UI Emoji" panose="020B0502040204020203" pitchFamily="34" charset="0"/>
              </a:rPr>
              <a:t>Cette cuvée, un vin spécialement fait pour l’occasion à moins de 500 bouteilles, est née de la collaboration entre le festival Jazz à Vienne et les vignerons des domaines Vins de Vienne Gangloff, Gerin, Gaillard, et </a:t>
            </a:r>
            <a:r>
              <a:rPr lang="fr-FR" sz="1200" b="1" dirty="0" smtClean="0">
                <a:latin typeface="Segoe UI Emoji" panose="020B0502040204020203" pitchFamily="34" charset="0"/>
                <a:ea typeface="Segoe UI Emoji" panose="020B0502040204020203" pitchFamily="34" charset="0"/>
              </a:rPr>
              <a:t>Cuilleron.</a:t>
            </a:r>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smtClean="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Le vin : </a:t>
            </a:r>
          </a:p>
          <a:p>
            <a:pPr algn="just"/>
            <a:r>
              <a:rPr lang="fr-FR" sz="1200" b="1" dirty="0">
                <a:latin typeface="Segoe UI Emoji" panose="020B0502040204020203" pitchFamily="34" charset="0"/>
                <a:ea typeface="Segoe UI Emoji" panose="020B0502040204020203" pitchFamily="34" charset="0"/>
                <a:cs typeface="Times New Roman" panose="02020603050405020304" pitchFamily="18" charset="0"/>
              </a:rPr>
              <a:t>Le Condrieu est un </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vin d’appellation, d’ou est originaire le cépage </a:t>
            </a:r>
            <a:r>
              <a:rPr lang="fr-FR" sz="1200" b="1" dirty="0">
                <a:latin typeface="Segoe UI Emoji" panose="020B0502040204020203" pitchFamily="34" charset="0"/>
                <a:ea typeface="Segoe UI Emoji" panose="020B0502040204020203" pitchFamily="34" charset="0"/>
                <a:cs typeface="Times New Roman" panose="02020603050405020304" pitchFamily="18" charset="0"/>
              </a:rPr>
              <a:t>viognier, planté sur des granites sur la rive droite du Rhône. Ce vin blanc est élevé en fut de </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chêne</a:t>
            </a:r>
            <a:r>
              <a:rPr lang="fr-FR" sz="1200" b="1" dirty="0">
                <a:latin typeface="Segoe UI Emoji" panose="020B0502040204020203" pitchFamily="34" charset="0"/>
                <a:ea typeface="Segoe UI Emoji" panose="020B0502040204020203" pitchFamily="34" charset="0"/>
                <a:cs typeface="Times New Roman" panose="02020603050405020304" pitchFamily="18" charset="0"/>
              </a:rPr>
              <a:t>.</a:t>
            </a:r>
          </a:p>
        </p:txBody>
      </p:sp>
      <p:sp>
        <p:nvSpPr>
          <p:cNvPr id="8" name="Rectangle 7">
            <a:extLst>
              <a:ext uri="{FF2B5EF4-FFF2-40B4-BE49-F238E27FC236}">
                <a16:creationId xmlns:a16="http://schemas.microsoft.com/office/drawing/2014/main" id="{090CF6FF-85CA-4255-82A1-EA56ED384C99}"/>
              </a:ext>
            </a:extLst>
          </p:cNvPr>
          <p:cNvSpPr/>
          <p:nvPr/>
        </p:nvSpPr>
        <p:spPr>
          <a:xfrm>
            <a:off x="2046443" y="104291"/>
            <a:ext cx="5051113" cy="530082"/>
          </a:xfrm>
          <a:prstGeom prst="rect">
            <a:avLst/>
          </a:prstGeom>
        </p:spPr>
        <p:txBody>
          <a:bodyPr wrap="square">
            <a:spAutoFit/>
          </a:bodyPr>
          <a:lstStyle/>
          <a:p>
            <a:pPr algn="ctr">
              <a:lnSpc>
                <a:spcPct val="107000"/>
              </a:lnSpc>
              <a:spcAft>
                <a:spcPts val="800"/>
              </a:spcAft>
            </a:pPr>
            <a:r>
              <a:rPr lang="fr-FR" sz="2800" b="1" dirty="0">
                <a:latin typeface="Cambria" panose="02040503050406030204" pitchFamily="18" charset="0"/>
                <a:ea typeface="Calibri" panose="020F0502020204030204" pitchFamily="34" charset="0"/>
                <a:cs typeface="Times New Roman" panose="02020603050405020304" pitchFamily="18" charset="0"/>
              </a:rPr>
              <a:t>Carte des Vins – Blancs </a:t>
            </a:r>
            <a:endParaRPr lang="fr-FR"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EB9AF4F9-2180-4DD7-97AF-ED28DABBD8A6}"/>
              </a:ext>
            </a:extLst>
          </p:cNvPr>
          <p:cNvSpPr/>
          <p:nvPr/>
        </p:nvSpPr>
        <p:spPr>
          <a:xfrm>
            <a:off x="4649001" y="712540"/>
            <a:ext cx="1865669" cy="5701561"/>
          </a:xfrm>
          <a:prstGeom prst="rect">
            <a:avLst/>
          </a:prstGeom>
          <a:noFill/>
        </p:spPr>
        <p:txBody>
          <a:bodyPr wrap="square">
            <a:spAutoFit/>
          </a:bodyPr>
          <a:lstStyle/>
          <a:p>
            <a:pPr algn="ctr"/>
            <a:r>
              <a:rPr lang="fr-FR" sz="1600" b="1" dirty="0" smtClean="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rPr>
              <a:t>Condrieu</a:t>
            </a:r>
            <a:endParaRPr lang="fr-FR" sz="1600" b="1" dirty="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endParaRPr>
          </a:p>
          <a:p>
            <a:pPr algn="ctr"/>
            <a:r>
              <a:rPr lang="fr-FR" sz="1400" b="1" dirty="0" smtClean="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rPr>
              <a:t>Christophe Pichon</a:t>
            </a:r>
            <a:endParaRPr lang="fr-FR" sz="1400" b="1" dirty="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endParaRPr>
          </a:p>
          <a:p>
            <a:pPr algn="ctr"/>
            <a:r>
              <a:rPr lang="fr-FR" sz="105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3 cl – 2 €</a:t>
            </a:r>
          </a:p>
          <a:p>
            <a:pPr algn="just"/>
            <a:endParaRPr lang="fr-FR" sz="12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b="1"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20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Le domaine : </a:t>
            </a:r>
            <a:endParaRPr lang="fr-FR" sz="1200" b="1" dirty="0" smtClean="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Implanté depuis 25 ans, Christophe Pichon succède à son père et travaille avec sa femme et ses deux fils au domaine. Au cœur de l’appellation Condrieu, le domaine conçoit de nombreuses appellations prestigieuses de la vallée du Rhône Nord.</a:t>
            </a:r>
          </a:p>
          <a:p>
            <a:pPr algn="just"/>
            <a:endParaRPr lang="fr-FR" sz="1200" b="1" dirty="0" smtClean="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Le vin : </a:t>
            </a:r>
          </a:p>
          <a:p>
            <a:pPr algn="just"/>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Vin planté sur des cols granitiques en terrasse sur la rive droite du Rhône en cépage </a:t>
            </a:r>
            <a:r>
              <a:rPr lang="fr-FR" sz="1200" b="1" dirty="0" err="1" smtClean="0">
                <a:latin typeface="Segoe UI Emoji" panose="020B0502040204020203" pitchFamily="34" charset="0"/>
                <a:ea typeface="Segoe UI Emoji" panose="020B0502040204020203" pitchFamily="34" charset="0"/>
                <a:cs typeface="Times New Roman" panose="02020603050405020304" pitchFamily="18" charset="0"/>
              </a:rPr>
              <a:t>viognier</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 L’élevage d’un an se fait en partie sur des fûts neufs et en partie sur des fûts.</a:t>
            </a:r>
          </a:p>
        </p:txBody>
      </p:sp>
      <p:sp>
        <p:nvSpPr>
          <p:cNvPr id="11" name="Rectangle 10">
            <a:extLst>
              <a:ext uri="{FF2B5EF4-FFF2-40B4-BE49-F238E27FC236}">
                <a16:creationId xmlns:a16="http://schemas.microsoft.com/office/drawing/2014/main" id="{EA717AE7-652A-42C6-AC08-2B3C8A37C160}"/>
              </a:ext>
            </a:extLst>
          </p:cNvPr>
          <p:cNvSpPr/>
          <p:nvPr/>
        </p:nvSpPr>
        <p:spPr>
          <a:xfrm>
            <a:off x="2613890" y="712540"/>
            <a:ext cx="1865670" cy="5516895"/>
          </a:xfrm>
          <a:prstGeom prst="rect">
            <a:avLst/>
          </a:prstGeom>
        </p:spPr>
        <p:txBody>
          <a:bodyPr wrap="square">
            <a:spAutoFit/>
          </a:bodyPr>
          <a:lstStyle/>
          <a:p>
            <a:pPr algn="ctr"/>
            <a:r>
              <a:rPr lang="fr-FR" sz="1600" b="1" dirty="0" smtClean="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rPr>
              <a:t>Sixtus</a:t>
            </a:r>
          </a:p>
          <a:p>
            <a:pPr algn="ctr"/>
            <a:r>
              <a:rPr lang="fr-FR" sz="1400" b="1" dirty="0" smtClean="0">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rPr>
              <a:t>Louis </a:t>
            </a:r>
            <a:r>
              <a:rPr lang="fr-FR" sz="1400" b="1" dirty="0" err="1">
                <a:solidFill>
                  <a:schemeClr val="accent4">
                    <a:lumMod val="50000"/>
                  </a:schemeClr>
                </a:solidFill>
                <a:latin typeface="Segoe UI Semibold" panose="020B0702040204020203" pitchFamily="34" charset="0"/>
                <a:ea typeface="Calibri" panose="020F0502020204030204" pitchFamily="34" charset="0"/>
                <a:cs typeface="Times New Roman" panose="02020603050405020304" pitchFamily="18" charset="0"/>
              </a:rPr>
              <a:t>Chèze</a:t>
            </a:r>
            <a:endParaRPr lang="fr-FR" sz="1100" b="1" i="1"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fr-FR" sz="105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3 cl – 2 €</a:t>
            </a:r>
          </a:p>
          <a:p>
            <a:pPr algn="just"/>
            <a:endParaRPr lang="fr-FR" sz="1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120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Le domaine : </a:t>
            </a:r>
          </a:p>
          <a:p>
            <a:pPr algn="just"/>
            <a:r>
              <a:rPr lang="fr-FR" sz="1200" b="1" dirty="0">
                <a:latin typeface="Segoe UI Emoji" panose="020B0502040204020203" pitchFamily="34" charset="0"/>
                <a:ea typeface="Segoe UI Emoji" panose="020B0502040204020203" pitchFamily="34" charset="0"/>
                <a:cs typeface="Times New Roman" panose="02020603050405020304" pitchFamily="18" charset="0"/>
              </a:rPr>
              <a:t>Le Domaine </a:t>
            </a:r>
            <a:r>
              <a:rPr lang="fr-FR" sz="1200" b="1" dirty="0" err="1">
                <a:latin typeface="Segoe UI Emoji" panose="020B0502040204020203" pitchFamily="34" charset="0"/>
                <a:ea typeface="Segoe UI Emoji" panose="020B0502040204020203" pitchFamily="34" charset="0"/>
                <a:cs typeface="Times New Roman" panose="02020603050405020304" pitchFamily="18" charset="0"/>
              </a:rPr>
              <a:t>Chèze</a:t>
            </a:r>
            <a:r>
              <a:rPr lang="fr-FR" sz="1200" b="1" dirty="0">
                <a:latin typeface="Segoe UI Emoji" panose="020B0502040204020203" pitchFamily="34" charset="0"/>
                <a:ea typeface="Segoe UI Emoji" panose="020B0502040204020203" pitchFamily="34" charset="0"/>
                <a:cs typeface="Times New Roman" panose="02020603050405020304" pitchFamily="18" charset="0"/>
              </a:rPr>
              <a:t> est une propriété familiale reprise en 1978 par Louis </a:t>
            </a:r>
            <a:r>
              <a:rPr lang="fr-FR" sz="1200" b="1" dirty="0" err="1">
                <a:latin typeface="Segoe UI Emoji" panose="020B0502040204020203" pitchFamily="34" charset="0"/>
                <a:ea typeface="Segoe UI Emoji" panose="020B0502040204020203" pitchFamily="34" charset="0"/>
                <a:cs typeface="Times New Roman" panose="02020603050405020304" pitchFamily="18" charset="0"/>
              </a:rPr>
              <a:t>Chèze</a:t>
            </a:r>
            <a:r>
              <a:rPr lang="fr-FR" sz="1200" b="1" dirty="0">
                <a:latin typeface="Segoe UI Emoji" panose="020B0502040204020203" pitchFamily="34" charset="0"/>
                <a:ea typeface="Segoe UI Emoji" panose="020B0502040204020203" pitchFamily="34" charset="0"/>
                <a:cs typeface="Times New Roman" panose="02020603050405020304" pitchFamily="18" charset="0"/>
              </a:rPr>
              <a:t>. C’est un important domaine de la vallée du Rhône, situé </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à </a:t>
            </a:r>
            <a:r>
              <a:rPr lang="fr-FR" sz="1200" b="1" dirty="0">
                <a:latin typeface="Segoe UI Emoji" panose="020B0502040204020203" pitchFamily="34" charset="0"/>
                <a:ea typeface="Segoe UI Emoji" panose="020B0502040204020203" pitchFamily="34" charset="0"/>
                <a:cs typeface="Times New Roman" panose="02020603050405020304" pitchFamily="18" charset="0"/>
              </a:rPr>
              <a:t>Limony en Ardèche qui produit </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vins </a:t>
            </a:r>
            <a:r>
              <a:rPr lang="fr-FR" sz="1200" b="1" dirty="0">
                <a:latin typeface="Segoe UI Emoji" panose="020B0502040204020203" pitchFamily="34" charset="0"/>
                <a:ea typeface="Segoe UI Emoji" panose="020B0502040204020203" pitchFamily="34" charset="0"/>
                <a:cs typeface="Times New Roman" panose="02020603050405020304" pitchFamily="18" charset="0"/>
              </a:rPr>
              <a:t>de pays</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 Saint-Joseph</a:t>
            </a:r>
            <a:r>
              <a:rPr lang="fr-FR" sz="1200" b="1" dirty="0">
                <a:latin typeface="Segoe UI Emoji" panose="020B0502040204020203" pitchFamily="34" charset="0"/>
                <a:ea typeface="Segoe UI Emoji" panose="020B0502040204020203" pitchFamily="34" charset="0"/>
                <a:cs typeface="Times New Roman" panose="02020603050405020304" pitchFamily="18" charset="0"/>
              </a:rPr>
              <a:t>, Condrieu et Cote-Rotie. </a:t>
            </a: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a:p>
            <a:pPr algn="just"/>
            <a:endParaRPr lang="fr-FR" sz="120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endParaRPr>
          </a:p>
          <a:p>
            <a:pPr algn="just"/>
            <a:r>
              <a:rPr lang="fr-FR" sz="1200" b="1" dirty="0">
                <a:solidFill>
                  <a:schemeClr val="accent4">
                    <a:lumMod val="50000"/>
                  </a:schemeClr>
                </a:solidFill>
                <a:latin typeface="Segoe UI Emoji" panose="020B0502040204020203" pitchFamily="34" charset="0"/>
                <a:ea typeface="Segoe UI Emoji" panose="020B0502040204020203" pitchFamily="34" charset="0"/>
                <a:cs typeface="Times New Roman" panose="02020603050405020304" pitchFamily="18" charset="0"/>
              </a:rPr>
              <a:t>Le vin : </a:t>
            </a:r>
          </a:p>
          <a:p>
            <a:pPr algn="just"/>
            <a:r>
              <a:rPr lang="fr-FR" sz="1200" b="1" dirty="0">
                <a:latin typeface="Segoe UI Emoji" panose="020B0502040204020203" pitchFamily="34" charset="0"/>
                <a:ea typeface="Segoe UI Emoji" panose="020B0502040204020203" pitchFamily="34" charset="0"/>
                <a:cs typeface="Times New Roman" panose="02020603050405020304" pitchFamily="18" charset="0"/>
              </a:rPr>
              <a:t>Vin issu du vignoble de Vitis Vienna, en rive gauche du Rhône, planté à Seyssuel sur des sols de schistes. Cette cuvée provient d’un </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cépage, </a:t>
            </a:r>
            <a:r>
              <a:rPr lang="fr-FR" sz="1200" b="1" dirty="0">
                <a:latin typeface="Segoe UI Emoji" panose="020B0502040204020203" pitchFamily="34" charset="0"/>
                <a:ea typeface="Segoe UI Emoji" panose="020B0502040204020203" pitchFamily="34" charset="0"/>
                <a:cs typeface="Times New Roman" panose="02020603050405020304" pitchFamily="18" charset="0"/>
              </a:rPr>
              <a:t>le  viognier et a eu un élevage de 9 </a:t>
            </a:r>
            <a:r>
              <a:rPr lang="fr-FR" sz="1200" b="1" dirty="0" smtClean="0">
                <a:latin typeface="Segoe UI Emoji" panose="020B0502040204020203" pitchFamily="34" charset="0"/>
                <a:ea typeface="Segoe UI Emoji" panose="020B0502040204020203" pitchFamily="34" charset="0"/>
                <a:cs typeface="Times New Roman" panose="02020603050405020304" pitchFamily="18" charset="0"/>
              </a:rPr>
              <a:t>mois.</a:t>
            </a:r>
            <a:endParaRPr lang="fr-FR" sz="1200" b="1" dirty="0">
              <a:latin typeface="Segoe UI Emoji" panose="020B0502040204020203" pitchFamily="34" charset="0"/>
              <a:ea typeface="Segoe UI Emoji" panose="020B0502040204020203" pitchFamily="34" charset="0"/>
              <a:cs typeface="Times New Roman" panose="02020603050405020304" pitchFamily="18" charset="0"/>
            </a:endParaRPr>
          </a:p>
        </p:txBody>
      </p:sp>
      <p:pic>
        <p:nvPicPr>
          <p:cNvPr id="12" name="Image 11"/>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779085" y="1109021"/>
            <a:ext cx="1145291" cy="1069835"/>
          </a:xfrm>
          <a:prstGeom prst="rect">
            <a:avLst/>
          </a:prstGeom>
        </p:spPr>
      </p:pic>
    </p:spTree>
    <p:extLst>
      <p:ext uri="{BB962C8B-B14F-4D97-AF65-F5344CB8AC3E}">
        <p14:creationId xmlns:p14="http://schemas.microsoft.com/office/powerpoint/2010/main" val="21979320"/>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596</TotalTime>
  <Words>93</Words>
  <Application>Microsoft Office PowerPoint</Application>
  <PresentationFormat>Affichage à l'écran (4:3)</PresentationFormat>
  <Paragraphs>104</Paragraphs>
  <Slides>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vt:i4>
      </vt:variant>
    </vt:vector>
  </HeadingPairs>
  <TitlesOfParts>
    <vt:vector size="11" baseType="lpstr">
      <vt:lpstr>Arial</vt:lpstr>
      <vt:lpstr>Calibri</vt:lpstr>
      <vt:lpstr>Calibri Light</vt:lpstr>
      <vt:lpstr>Cambria</vt:lpstr>
      <vt:lpstr>Segoe UI</vt:lpstr>
      <vt:lpstr>Segoe UI Emoji</vt:lpstr>
      <vt:lpstr>Segoe UI Semibold</vt:lpstr>
      <vt:lpstr>Times New Roman</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Olivier SANEJOUAND</dc:creator>
  <cp:lastModifiedBy>MARCELIN Florian (Professeur)</cp:lastModifiedBy>
  <cp:revision>40</cp:revision>
  <cp:lastPrinted>2019-12-13T16:37:54Z</cp:lastPrinted>
  <dcterms:created xsi:type="dcterms:W3CDTF">2019-06-20T15:35:00Z</dcterms:created>
  <dcterms:modified xsi:type="dcterms:W3CDTF">2020-02-05T16:21:18Z</dcterms:modified>
</cp:coreProperties>
</file>